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45"/>
  </p:notesMasterIdLst>
  <p:handoutMasterIdLst>
    <p:handoutMasterId r:id="rId46"/>
  </p:handoutMasterIdLst>
  <p:sldIdLst>
    <p:sldId id="306" r:id="rId2"/>
    <p:sldId id="257" r:id="rId3"/>
    <p:sldId id="287" r:id="rId4"/>
    <p:sldId id="332" r:id="rId5"/>
    <p:sldId id="329" r:id="rId6"/>
    <p:sldId id="337" r:id="rId7"/>
    <p:sldId id="331" r:id="rId8"/>
    <p:sldId id="313" r:id="rId9"/>
    <p:sldId id="303" r:id="rId10"/>
    <p:sldId id="277" r:id="rId11"/>
    <p:sldId id="333" r:id="rId12"/>
    <p:sldId id="341" r:id="rId13"/>
    <p:sldId id="340" r:id="rId14"/>
    <p:sldId id="275" r:id="rId15"/>
    <p:sldId id="268" r:id="rId16"/>
    <p:sldId id="323" r:id="rId17"/>
    <p:sldId id="318" r:id="rId18"/>
    <p:sldId id="342" r:id="rId19"/>
    <p:sldId id="339" r:id="rId20"/>
    <p:sldId id="320" r:id="rId21"/>
    <p:sldId id="265" r:id="rId22"/>
    <p:sldId id="264" r:id="rId23"/>
    <p:sldId id="334" r:id="rId24"/>
    <p:sldId id="293" r:id="rId25"/>
    <p:sldId id="294" r:id="rId26"/>
    <p:sldId id="295" r:id="rId27"/>
    <p:sldId id="298" r:id="rId28"/>
    <p:sldId id="299" r:id="rId29"/>
    <p:sldId id="324" r:id="rId30"/>
    <p:sldId id="273" r:id="rId31"/>
    <p:sldId id="343" r:id="rId32"/>
    <p:sldId id="321" r:id="rId33"/>
    <p:sldId id="336" r:id="rId34"/>
    <p:sldId id="325" r:id="rId35"/>
    <p:sldId id="263" r:id="rId36"/>
    <p:sldId id="283" r:id="rId37"/>
    <p:sldId id="269" r:id="rId38"/>
    <p:sldId id="312" r:id="rId39"/>
    <p:sldId id="327" r:id="rId40"/>
    <p:sldId id="317" r:id="rId41"/>
    <p:sldId id="326" r:id="rId42"/>
    <p:sldId id="316" r:id="rId43"/>
    <p:sldId id="285" r:id="rId44"/>
  </p:sldIdLst>
  <p:sldSz cx="9144000" cy="6858000" type="screen4x3"/>
  <p:notesSz cx="6858000" cy="9144000"/>
  <p:embeddedFontLst>
    <p:embeddedFont>
      <p:font typeface="Verdana" panose="020B060403050404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ＭＳ Ｐゴシック" panose="020B0600070205080204" pitchFamily="34" charset="-128"/>
      <p:regular r:id="rId55"/>
    </p:embeddedFont>
    <p:embeddedFont>
      <p:font typeface="Times" panose="02020603050405020304" pitchFamily="18" charset="0"/>
      <p:regular r:id="rId56"/>
      <p:bold r:id="rId57"/>
      <p:italic r:id="rId58"/>
      <p:boldItalic r:id="rId59"/>
    </p:embeddedFont>
    <p:embeddedFont>
      <p:font typeface="Arial Rounded MT Bold" panose="020F0704030504030204" pitchFamily="34" charset="0"/>
      <p:regular r:id="rId60"/>
    </p:embeddedFont>
  </p:embeddedFontLst>
  <p:custDataLst>
    <p:tags r:id="rId61"/>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1"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1"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1"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1"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1" charset="-128"/>
        <a:cs typeface="+mn-cs"/>
      </a:defRPr>
    </a:lvl5pPr>
    <a:lvl6pPr marL="2286000" algn="l" defTabSz="914400" rtl="0" eaLnBrk="1" latinLnBrk="0" hangingPunct="1">
      <a:defRPr kern="1200">
        <a:solidFill>
          <a:schemeClr val="tx1"/>
        </a:solidFill>
        <a:latin typeface="Arial" charset="0"/>
        <a:ea typeface="ＭＳ Ｐゴシック" pitchFamily="-111" charset="-128"/>
        <a:cs typeface="+mn-cs"/>
      </a:defRPr>
    </a:lvl6pPr>
    <a:lvl7pPr marL="2743200" algn="l" defTabSz="914400" rtl="0" eaLnBrk="1" latinLnBrk="0" hangingPunct="1">
      <a:defRPr kern="1200">
        <a:solidFill>
          <a:schemeClr val="tx1"/>
        </a:solidFill>
        <a:latin typeface="Arial" charset="0"/>
        <a:ea typeface="ＭＳ Ｐゴシック" pitchFamily="-111" charset="-128"/>
        <a:cs typeface="+mn-cs"/>
      </a:defRPr>
    </a:lvl7pPr>
    <a:lvl8pPr marL="3200400" algn="l" defTabSz="914400" rtl="0" eaLnBrk="1" latinLnBrk="0" hangingPunct="1">
      <a:defRPr kern="1200">
        <a:solidFill>
          <a:schemeClr val="tx1"/>
        </a:solidFill>
        <a:latin typeface="Arial" charset="0"/>
        <a:ea typeface="ＭＳ Ｐゴシック" pitchFamily="-111" charset="-128"/>
        <a:cs typeface="+mn-cs"/>
      </a:defRPr>
    </a:lvl8pPr>
    <a:lvl9pPr marL="3657600" algn="l" defTabSz="914400" rtl="0" eaLnBrk="1" latinLnBrk="0" hangingPunct="1">
      <a:defRPr kern="1200">
        <a:solidFill>
          <a:schemeClr val="tx1"/>
        </a:solidFill>
        <a:latin typeface="Arial" charset="0"/>
        <a:ea typeface="ＭＳ Ｐゴシック" pitchFamily="-11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CC0066"/>
    <a:srgbClr val="D60093"/>
    <a:srgbClr val="EB461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08" autoAdjust="0"/>
    <p:restoredTop sz="67344" autoAdjust="0"/>
  </p:normalViewPr>
  <p:slideViewPr>
    <p:cSldViewPr snapToGrid="0" snapToObjects="1">
      <p:cViewPr varScale="1">
        <p:scale>
          <a:sx n="71" d="100"/>
          <a:sy n="71" d="100"/>
        </p:scale>
        <p:origin x="660" y="78"/>
      </p:cViewPr>
      <p:guideLst>
        <p:guide orient="horz" pos="2160"/>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70" d="100"/>
          <a:sy n="70" d="100"/>
        </p:scale>
        <p:origin x="23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font" Target="fonts/font13.fntdata"/></Relationships>
</file>

<file path=ppt/_rels/viewProps.xml.rels><?xml version="1.0" encoding="UTF-8" standalone="yes"?>
<Relationships xmlns="http://schemas.openxmlformats.org/package/2006/relationships"><Relationship Id="rId1"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png"/></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smtClean="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1" charset="0"/>
              </a:defRPr>
            </a:lvl1pPr>
          </a:lstStyle>
          <a:p>
            <a:fld id="{C462AD85-E676-4626-8524-1B675E7E225F}" type="datetime1">
              <a:rPr lang="en-US"/>
              <a:pPr/>
              <a:t>2/26/2018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1" charset="0"/>
              </a:defRPr>
            </a:lvl1pPr>
          </a:lstStyle>
          <a:p>
            <a:fld id="{B320F0B6-5E06-4907-B46F-10161FB73ADB}" type="slidenum">
              <a:rPr lang="en-US"/>
              <a:pPr/>
              <a:t>‹#›</a:t>
            </a:fld>
            <a:endParaRPr lang="en-US"/>
          </a:p>
        </p:txBody>
      </p:sp>
      <p:pic>
        <p:nvPicPr>
          <p:cNvPr id="13318" name="Picture 6" descr="opi_logo_2colo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363" y="30163"/>
            <a:ext cx="1295400" cy="400050"/>
          </a:xfrm>
          <a:prstGeom prst="rect">
            <a:avLst/>
          </a:prstGeom>
          <a:noFill/>
          <a:ln w="9525">
            <a:noFill/>
            <a:miter lim="800000"/>
            <a:headEnd/>
            <a:tailEnd/>
          </a:ln>
        </p:spPr>
      </p:pic>
    </p:spTree>
    <p:extLst>
      <p:ext uri="{BB962C8B-B14F-4D97-AF65-F5344CB8AC3E}">
        <p14:creationId xmlns:p14="http://schemas.microsoft.com/office/powerpoint/2010/main" val="2795413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smtClean="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1" charset="0"/>
              </a:defRPr>
            </a:lvl1pPr>
          </a:lstStyle>
          <a:p>
            <a:fld id="{E74B72E5-39A0-4B81-AB5C-D50BC5F9B1E7}" type="datetime1">
              <a:rPr lang="en-US"/>
              <a:pPr/>
              <a:t>2/26/2018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1" charset="0"/>
              </a:defRPr>
            </a:lvl1pPr>
          </a:lstStyle>
          <a:p>
            <a:fld id="{FBABF853-1CC4-491C-8BEF-92E0171C0538}" type="slidenum">
              <a:rPr lang="en-US"/>
              <a:pPr/>
              <a:t>‹#›</a:t>
            </a:fld>
            <a:endParaRPr lang="en-US"/>
          </a:p>
        </p:txBody>
      </p:sp>
      <p:pic>
        <p:nvPicPr>
          <p:cNvPr id="14344" name="Picture 7" descr="opi_logo_2color.jpg"/>
          <p:cNvPicPr>
            <a:picLocks noChangeAspect="1"/>
          </p:cNvPicPr>
          <p:nvPr/>
        </p:nvPicPr>
        <p:blipFill>
          <a:blip r:embed="rId2"/>
          <a:srcRect/>
          <a:stretch>
            <a:fillRect/>
          </a:stretch>
        </p:blipFill>
        <p:spPr bwMode="auto">
          <a:xfrm>
            <a:off x="96838" y="25400"/>
            <a:ext cx="1266825" cy="390525"/>
          </a:xfrm>
          <a:prstGeom prst="rect">
            <a:avLst/>
          </a:prstGeom>
          <a:noFill/>
          <a:ln w="9525">
            <a:noFill/>
            <a:miter lim="800000"/>
            <a:headEnd/>
            <a:tailEnd/>
          </a:ln>
        </p:spPr>
      </p:pic>
    </p:spTree>
    <p:extLst>
      <p:ext uri="{BB962C8B-B14F-4D97-AF65-F5344CB8AC3E}">
        <p14:creationId xmlns:p14="http://schemas.microsoft.com/office/powerpoint/2010/main" val="3703531905"/>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11"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itchFamily="-111"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11"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11"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teendriversource.org/more_pages/page/why_your_teen_needs_you/for_parents"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jar.sagepub.com/content/early/2011/06/09/0743558411409934.abstract?rss=1" TargetMode="External"/><Relationship Id="rId4" Type="http://schemas.openxmlformats.org/officeDocument/2006/relationships/hyperlink" Target="http://www.teendriversource.org/news/article/38/new_study_pinpoints_what_happens_right_before_teens_crash"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chop.edu/healthinfo/teenage-drivers.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dojmt.gov/drivin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i="1" dirty="0"/>
              <a:t>Transition to Unsupervised Driving</a:t>
            </a:r>
          </a:p>
          <a:p>
            <a:endParaRPr lang="en-US" sz="1200" i="1" dirty="0"/>
          </a:p>
          <a:p>
            <a:r>
              <a:rPr lang="en-US" sz="1200" dirty="0"/>
              <a:t>In the early months of unsupervised driving, the majority of teens exhibit good driving habits however the study did find instances of texting behind the wheel, horseplay with passengers and running red lights. </a:t>
            </a:r>
          </a:p>
          <a:p>
            <a:endParaRPr lang="en-US" sz="1200" dirty="0"/>
          </a:p>
          <a:p>
            <a:r>
              <a:rPr lang="en-US" sz="1200" dirty="0"/>
              <a:t>While a very small number of instances of deliberate risk‐taking behavior were observed, the vast majority of “close calls” involved judgment errors that seemed to be indicative of inexperience and failure to anticipate changes in the traffic environment. A common scenario involved the teen braking hard after having initially failed to notice that traffic ahead was slowing or stopped. </a:t>
            </a:r>
          </a:p>
          <a:p>
            <a:endParaRPr lang="en-US" sz="1200" dirty="0"/>
          </a:p>
          <a:p>
            <a:r>
              <a:rPr lang="en-US" sz="1200" dirty="0"/>
              <a:t>Once teen drivers obtain their license to drive independently, the passenger make up shifts dramatically. </a:t>
            </a:r>
          </a:p>
          <a:p>
            <a:endParaRPr lang="en-US" sz="1200" dirty="0"/>
          </a:p>
          <a:p>
            <a:r>
              <a:rPr lang="en-US" sz="1200" i="1" dirty="0"/>
              <a:t>2011 </a:t>
            </a:r>
            <a:r>
              <a:rPr lang="en-US" sz="1200" dirty="0"/>
              <a:t>AAA Foundation for Traffic Safety Report </a:t>
            </a:r>
            <a:endParaRPr lang="en-US" sz="1200" i="1" dirty="0"/>
          </a:p>
          <a:p>
            <a:r>
              <a:rPr lang="en-US" sz="1200" dirty="0"/>
              <a:t>Authors:  Arthur Goodwin</a:t>
            </a:r>
          </a:p>
          <a:p>
            <a:r>
              <a:rPr lang="en-US" sz="1200" dirty="0"/>
              <a:t>Robert Foss</a:t>
            </a:r>
          </a:p>
          <a:p>
            <a:r>
              <a:rPr lang="en-US" sz="1200" dirty="0"/>
              <a:t>Natalie O’Brien</a:t>
            </a:r>
          </a:p>
          <a:p>
            <a:r>
              <a:rPr lang="en-US" sz="1200" dirty="0"/>
              <a:t>UNC Highway Safety Research Center</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1</a:t>
            </a:fld>
            <a:endParaRPr lang="en-US"/>
          </a:p>
        </p:txBody>
      </p:sp>
    </p:spTree>
    <p:extLst>
      <p:ext uri="{BB962C8B-B14F-4D97-AF65-F5344CB8AC3E}">
        <p14:creationId xmlns:p14="http://schemas.microsoft.com/office/powerpoint/2010/main" val="759285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Teen Driver Source</a:t>
            </a:r>
          </a:p>
          <a:p>
            <a:endParaRPr lang="en-US" b="1" dirty="0"/>
          </a:p>
          <a:p>
            <a:r>
              <a:rPr lang="en-US" b="1" dirty="0"/>
              <a:t>Understand  parents</a:t>
            </a:r>
            <a:r>
              <a:rPr lang="en-US" dirty="0"/>
              <a:t>' </a:t>
            </a:r>
            <a:r>
              <a:rPr lang="en-US" b="1" dirty="0"/>
              <a:t>crucial role</a:t>
            </a:r>
            <a:r>
              <a:rPr lang="en-US" dirty="0"/>
              <a:t>. Teens who say their </a:t>
            </a:r>
            <a:r>
              <a:rPr lang="en-US" dirty="0">
                <a:hlinkClick r:id="rId3"/>
              </a:rPr>
              <a:t>parents set rules and are highly supportive</a:t>
            </a:r>
            <a:r>
              <a:rPr lang="en-US" dirty="0"/>
              <a:t> (known as “Authoritative”), are half as likely to crash and less likely to drive intoxicated, speed, or use a cell phone while driving. They also are more likely to buckle up than teens with less involved parents.</a:t>
            </a:r>
          </a:p>
          <a:p>
            <a:endParaRPr lang="en-US" dirty="0"/>
          </a:p>
          <a:p>
            <a:r>
              <a:rPr lang="en-US" b="1" dirty="0"/>
              <a:t>Support greater parent involvement in the learning to drive process</a:t>
            </a:r>
            <a:r>
              <a:rPr lang="en-US" dirty="0"/>
              <a:t>. Public policy needs to go beyond merely requiring 50 hours of parent supervised driving. According to a recent naturalistic study,  parents know their teens need lots of practice during the learner phase but cannot articulate specifics. Parents typically cover vehicle handling and maneuvering skills under benign conditions (i.e., little to no traffic, nice weather) but do not teach skills such as scanning for hazards or regulating speed for driving conditions. </a:t>
            </a:r>
          </a:p>
          <a:p>
            <a:endParaRPr lang="en-US" dirty="0">
              <a:hlinkClick r:id="rId4"/>
            </a:endParaRPr>
          </a:p>
          <a:p>
            <a:r>
              <a:rPr lang="en-US" dirty="0">
                <a:hlinkClick r:id="rId4"/>
              </a:rPr>
              <a:t>CHOP research shows</a:t>
            </a:r>
            <a:r>
              <a:rPr lang="en-US" dirty="0"/>
              <a:t> these skill deficits lead to a significant portion of driver error-related teen crashes. Parents also need to have their teens practice in a variety of settings, including with commuter traffic, on rural and urban roads, and in inclement weather. </a:t>
            </a:r>
            <a:r>
              <a:rPr lang="en-US" dirty="0">
                <a:hlinkClick r:id="rId5"/>
              </a:rPr>
              <a:t>Share the study</a:t>
            </a:r>
            <a:r>
              <a:rPr lang="en-US" dirty="0"/>
              <a:t> with policymakers to advocate for greater parent involvement in the learning to drive process. </a:t>
            </a:r>
          </a:p>
        </p:txBody>
      </p:sp>
      <p:sp>
        <p:nvSpPr>
          <p:cNvPr id="4" name="Slide Number Placeholder 3"/>
          <p:cNvSpPr>
            <a:spLocks noGrp="1"/>
          </p:cNvSpPr>
          <p:nvPr>
            <p:ph type="sldNum" sz="quarter" idx="10"/>
          </p:nvPr>
        </p:nvSpPr>
        <p:spPr/>
        <p:txBody>
          <a:bodyPr/>
          <a:lstStyle/>
          <a:p>
            <a:fld id="{FBABF853-1CC4-491C-8BEF-92E0171C0538}" type="slidenum">
              <a:rPr lang="en-US" smtClean="0"/>
              <a:pPr/>
              <a:t>10</a:t>
            </a:fld>
            <a:endParaRPr lang="en-US"/>
          </a:p>
        </p:txBody>
      </p:sp>
    </p:spTree>
    <p:extLst>
      <p:ext uri="{BB962C8B-B14F-4D97-AF65-F5344CB8AC3E}">
        <p14:creationId xmlns:p14="http://schemas.microsoft.com/office/powerpoint/2010/main" val="494285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Practice Driving Log replaced the </a:t>
            </a:r>
            <a:r>
              <a:rPr lang="en-US" baseline="0" dirty="0">
                <a:solidFill>
                  <a:schemeClr val="tx1"/>
                </a:solidFill>
              </a:rPr>
              <a:t>original log book distributed by the Motor Vehicle Division/Department of Justice.  The Traffic Education Office at the OPI developed a GDL Parent Factsheet to go with the new log sheet. Take this log into the car with you every time you drive together to log the required hours during Step 1 of the GDL.</a:t>
            </a:r>
          </a:p>
          <a:p>
            <a:endParaRPr lang="en-US" baseline="0" dirty="0">
              <a:solidFill>
                <a:schemeClr val="tx1"/>
              </a:solidFill>
            </a:endParaRPr>
          </a:p>
          <a:p>
            <a:pPr marL="457200" lvl="1" indent="-457200" algn="l">
              <a:spcBef>
                <a:spcPts val="1200"/>
              </a:spcBef>
              <a:buFont typeface="Arial" pitchFamily="34" charset="0"/>
              <a:buChar char="•"/>
            </a:pPr>
            <a:r>
              <a:rPr lang="en-US" dirty="0">
                <a:solidFill>
                  <a:schemeClr val="tx1"/>
                </a:solidFill>
                <a:latin typeface="Arial" panose="020B0604020202020204" pitchFamily="34" charset="0"/>
                <a:cs typeface="Arial" panose="020B0604020202020204" pitchFamily="34" charset="0"/>
              </a:rPr>
              <a:t>GDL information</a:t>
            </a:r>
          </a:p>
          <a:p>
            <a:pPr marL="457200" lvl="1" indent="-457200" algn="l">
              <a:spcBef>
                <a:spcPts val="1200"/>
              </a:spcBef>
              <a:buFont typeface="Arial" pitchFamily="34" charset="0"/>
              <a:buChar char="•"/>
            </a:pPr>
            <a:r>
              <a:rPr lang="en-US" dirty="0">
                <a:solidFill>
                  <a:schemeClr val="tx1"/>
                </a:solidFill>
                <a:latin typeface="Arial" panose="020B0604020202020204" pitchFamily="34" charset="0"/>
                <a:cs typeface="Arial" panose="020B0604020202020204" pitchFamily="34" charset="0"/>
              </a:rPr>
              <a:t>Techniques for guiding teen driver’s practice period</a:t>
            </a:r>
          </a:p>
          <a:p>
            <a:pPr marL="457200" lvl="1" indent="-457200" algn="l">
              <a:spcBef>
                <a:spcPts val="1200"/>
              </a:spcBef>
              <a:buFont typeface="Arial" pitchFamily="34" charset="0"/>
              <a:buChar char="•"/>
            </a:pPr>
            <a:r>
              <a:rPr lang="en-US" dirty="0">
                <a:solidFill>
                  <a:schemeClr val="tx1"/>
                </a:solidFill>
                <a:latin typeface="Arial" panose="020B0604020202020204" pitchFamily="34" charset="0"/>
                <a:cs typeface="Arial" panose="020B0604020202020204" pitchFamily="34" charset="0"/>
              </a:rPr>
              <a:t>Log to track practice time</a:t>
            </a:r>
          </a:p>
          <a:p>
            <a:pPr marL="457200" lvl="1" indent="-457200" algn="l">
              <a:spcBef>
                <a:spcPts val="1200"/>
              </a:spcBef>
              <a:buFont typeface="Arial" pitchFamily="34" charset="0"/>
              <a:buChar char="•"/>
            </a:pPr>
            <a:r>
              <a:rPr lang="en-US" dirty="0">
                <a:solidFill>
                  <a:schemeClr val="tx1"/>
                </a:solidFill>
                <a:latin typeface="Arial" panose="020B0604020202020204" pitchFamily="34" charset="0"/>
                <a:cs typeface="Arial" panose="020B0604020202020204" pitchFamily="34" charset="0"/>
              </a:rPr>
              <a:t>Parent/Teen contract</a:t>
            </a:r>
          </a:p>
          <a:p>
            <a:pPr marL="457200" lvl="1" indent="-457200" algn="l">
              <a:spcBef>
                <a:spcPts val="1200"/>
              </a:spcBef>
              <a:buFont typeface="Arial" pitchFamily="34" charset="0"/>
              <a:buChar char="•"/>
            </a:pPr>
            <a:r>
              <a:rPr lang="en-US" dirty="0">
                <a:solidFill>
                  <a:schemeClr val="tx1"/>
                </a:solidFill>
                <a:latin typeface="Arial" panose="020B0604020202020204" pitchFamily="34" charset="0"/>
                <a:cs typeface="Arial" panose="020B0604020202020204" pitchFamily="34" charset="0"/>
              </a:rPr>
              <a:t>Bring to driver examiner when applying for restricted license; they will ask for it.</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11</a:t>
            </a:fld>
            <a:endParaRPr lang="en-US"/>
          </a:p>
        </p:txBody>
      </p:sp>
    </p:spTree>
    <p:extLst>
      <p:ext uri="{BB962C8B-B14F-4D97-AF65-F5344CB8AC3E}">
        <p14:creationId xmlns:p14="http://schemas.microsoft.com/office/powerpoint/2010/main" val="2067786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This interactive resource includes information and tools from the</a:t>
            </a:r>
            <a:r>
              <a:rPr lang="en-US" baseline="0" dirty="0">
                <a:effectLst/>
              </a:rPr>
              <a:t> </a:t>
            </a:r>
            <a:r>
              <a:rPr lang="en-US" b="1" baseline="0" dirty="0" err="1">
                <a:effectLst/>
              </a:rPr>
              <a:t>TeenDriving</a:t>
            </a:r>
            <a:r>
              <a:rPr lang="en-US" b="1" baseline="0" dirty="0">
                <a:effectLst/>
              </a:rPr>
              <a:t> Plan Parent Guide </a:t>
            </a:r>
            <a:r>
              <a:rPr lang="en-US" dirty="0">
                <a:effectLst/>
              </a:rPr>
              <a:t>and is designed to help parents effectively supervise their teens’ driving practice. </a:t>
            </a:r>
          </a:p>
          <a:p>
            <a:br>
              <a:rPr lang="en-US" dirty="0">
                <a:effectLst/>
              </a:rPr>
            </a:br>
            <a:r>
              <a:rPr lang="en-US" dirty="0">
                <a:effectLst/>
              </a:rPr>
              <a:t>A randomized, controlled trial found that teens with families that followed the TDP program were 65 percent less likely to make dangerous driving errors. These families also increased their variety of practice to boost driving performance. </a:t>
            </a:r>
          </a:p>
          <a:p>
            <a:endParaRPr lang="en-US" dirty="0">
              <a:effectLst/>
            </a:endParaRPr>
          </a:p>
          <a:p>
            <a:r>
              <a:rPr lang="en-US" dirty="0">
                <a:effectLst/>
              </a:rPr>
              <a:t>See more at: https://www.teendriversource.org/tools/for_parents/detail/244/TeenDrivingPlan-Parent-Guide#sthash.QaUoUStS.dpuf</a:t>
            </a:r>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12</a:t>
            </a:fld>
            <a:endParaRPr lang="en-US"/>
          </a:p>
        </p:txBody>
      </p:sp>
    </p:spTree>
    <p:extLst>
      <p:ext uri="{BB962C8B-B14F-4D97-AF65-F5344CB8AC3E}">
        <p14:creationId xmlns:p14="http://schemas.microsoft.com/office/powerpoint/2010/main" val="1305357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Fatal</a:t>
            </a:r>
            <a:r>
              <a:rPr lang="en-US" baseline="0" dirty="0"/>
              <a:t> and serious injuries caused by drivers age 14-18 </a:t>
            </a:r>
            <a:r>
              <a:rPr lang="en-US" b="1" baseline="0" dirty="0"/>
              <a:t>dramatically</a:t>
            </a:r>
            <a:r>
              <a:rPr lang="en-US" baseline="0" dirty="0"/>
              <a:t> decreased </a:t>
            </a:r>
          </a:p>
          <a:p>
            <a:r>
              <a:rPr lang="en-US" baseline="0" dirty="0"/>
              <a:t>(-48.5%) since the Graduated Driver Licensing law was passed by the Montana Legislature in 2005. The law went into effect in 2006.</a:t>
            </a:r>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13</a:t>
            </a:fld>
            <a:endParaRPr lang="en-US"/>
          </a:p>
        </p:txBody>
      </p:sp>
    </p:spTree>
    <p:extLst>
      <p:ext uri="{BB962C8B-B14F-4D97-AF65-F5344CB8AC3E}">
        <p14:creationId xmlns:p14="http://schemas.microsoft.com/office/powerpoint/2010/main" val="1090516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a:xfrm>
            <a:off x="103188" y="685800"/>
            <a:ext cx="6578600" cy="4935538"/>
          </a:xfrm>
          <a:noFill/>
        </p:spPr>
      </p:sp>
      <p:sp>
        <p:nvSpPr>
          <p:cNvPr id="46083" name="Rectangle 3"/>
          <p:cNvSpPr>
            <a:spLocks noGrp="1"/>
          </p:cNvSpPr>
          <p:nvPr>
            <p:ph type="body" idx="1"/>
          </p:nvPr>
        </p:nvSpPr>
        <p:spPr>
          <a:xfrm>
            <a:off x="507504" y="5621262"/>
            <a:ext cx="5933777" cy="2744108"/>
          </a:xfrm>
          <a:noFill/>
          <a:ln/>
        </p:spPr>
        <p:txBody>
          <a:bodyPr/>
          <a:lstStyle/>
          <a:p>
            <a:pPr eaLnBrk="1" hangingPunct="1">
              <a:lnSpc>
                <a:spcPct val="90000"/>
              </a:lnSpc>
            </a:pPr>
            <a:r>
              <a:rPr lang="en-US" dirty="0"/>
              <a:t>Set limits and have family rules that teens understand are about safety, not control. </a:t>
            </a:r>
          </a:p>
          <a:p>
            <a:pPr eaLnBrk="1" hangingPunct="1">
              <a:lnSpc>
                <a:spcPct val="90000"/>
              </a:lnSpc>
            </a:pPr>
            <a:endParaRPr lang="en-US" dirty="0"/>
          </a:p>
          <a:p>
            <a:pPr eaLnBrk="1" hangingPunct="1">
              <a:lnSpc>
                <a:spcPct val="90000"/>
              </a:lnSpc>
            </a:pPr>
            <a:r>
              <a:rPr lang="en-US" dirty="0"/>
              <a:t>Montana’s GDL places limits on teens during their crucial first year of solo driving. Agreements between you and your teen are an excellent way to hold your teen accountable while they are beginner drivers. Gradually increase driving privileges as your teen gains skill and competence, and shows responsibility. </a:t>
            </a:r>
          </a:p>
        </p:txBody>
      </p:sp>
    </p:spTree>
    <p:extLst>
      <p:ext uri="{BB962C8B-B14F-4D97-AF65-F5344CB8AC3E}">
        <p14:creationId xmlns:p14="http://schemas.microsoft.com/office/powerpoint/2010/main" val="425390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90000"/>
              </a:lnSpc>
            </a:pPr>
            <a:endParaRPr lang="en-US" dirty="0"/>
          </a:p>
          <a:p>
            <a:pPr eaLnBrk="1" hangingPunct="1">
              <a:lnSpc>
                <a:spcPct val="90000"/>
              </a:lnSpc>
            </a:pPr>
            <a:r>
              <a:rPr lang="en-US" dirty="0"/>
              <a:t>Montana GDL Restrictions:</a:t>
            </a:r>
          </a:p>
          <a:p>
            <a:pPr eaLnBrk="1" hangingPunct="1">
              <a:lnSpc>
                <a:spcPct val="90000"/>
              </a:lnSpc>
            </a:pPr>
            <a:endParaRPr lang="en-US" dirty="0"/>
          </a:p>
          <a:p>
            <a:pPr eaLnBrk="1" hangingPunct="1">
              <a:lnSpc>
                <a:spcPct val="90000"/>
              </a:lnSpc>
            </a:pPr>
            <a:r>
              <a:rPr lang="en-US" dirty="0"/>
              <a:t>Seatbelts required – for everyone – all the time.</a:t>
            </a:r>
          </a:p>
          <a:p>
            <a:pPr eaLnBrk="1" hangingPunct="1">
              <a:lnSpc>
                <a:spcPct val="90000"/>
              </a:lnSpc>
            </a:pPr>
            <a:endParaRPr lang="en-US" dirty="0"/>
          </a:p>
          <a:p>
            <a:pPr eaLnBrk="1" hangingPunct="1">
              <a:lnSpc>
                <a:spcPct val="90000"/>
              </a:lnSpc>
            </a:pPr>
            <a:r>
              <a:rPr lang="en-US" dirty="0"/>
              <a:t>Passengers – First 6 months – only one who is not a family member</a:t>
            </a:r>
          </a:p>
          <a:p>
            <a:pPr eaLnBrk="1" hangingPunct="1">
              <a:lnSpc>
                <a:spcPct val="90000"/>
              </a:lnSpc>
            </a:pPr>
            <a:r>
              <a:rPr lang="en-US" dirty="0"/>
              <a:t>                      Second 6 months – up to 3 passengers who are not family members</a:t>
            </a:r>
          </a:p>
          <a:p>
            <a:pPr eaLnBrk="1" hangingPunct="1">
              <a:lnSpc>
                <a:spcPct val="90000"/>
              </a:lnSpc>
            </a:pPr>
            <a:r>
              <a:rPr lang="en-US" dirty="0"/>
              <a:t>Best Practices: No passengers</a:t>
            </a:r>
          </a:p>
          <a:p>
            <a:pPr eaLnBrk="1" hangingPunct="1">
              <a:lnSpc>
                <a:spcPct val="90000"/>
              </a:lnSpc>
            </a:pPr>
            <a:endParaRPr lang="en-US" dirty="0"/>
          </a:p>
          <a:p>
            <a:pPr eaLnBrk="1" hangingPunct="1">
              <a:lnSpc>
                <a:spcPct val="90000"/>
              </a:lnSpc>
            </a:pPr>
            <a:r>
              <a:rPr lang="en-US" dirty="0"/>
              <a:t>Night restrictions – teens can’t drive between 11:00PM and  5:00AM unless it’s an emergency, or you’re travelling to school, church, work or farm activities. </a:t>
            </a:r>
          </a:p>
          <a:p>
            <a:pPr eaLnBrk="1" hangingPunct="1">
              <a:lnSpc>
                <a:spcPct val="90000"/>
              </a:lnSpc>
            </a:pPr>
            <a:r>
              <a:rPr lang="en-US" dirty="0"/>
              <a:t>Best Practices: The real risk is darkness. </a:t>
            </a:r>
          </a:p>
          <a:p>
            <a:pPr eaLnBrk="1" hangingPunct="1">
              <a:lnSpc>
                <a:spcPct val="90000"/>
              </a:lnSpc>
            </a:pPr>
            <a:endParaRPr lang="en-US" dirty="0"/>
          </a:p>
          <a:p>
            <a:pPr eaLnBrk="1" hangingPunct="1">
              <a:lnSpc>
                <a:spcPct val="90000"/>
              </a:lnSpc>
            </a:pPr>
            <a:r>
              <a:rPr lang="en-US" dirty="0"/>
              <a:t>No</a:t>
            </a:r>
            <a:r>
              <a:rPr lang="en-US" baseline="0" dirty="0"/>
              <a:t> traffic tickets, alcohol or drugs.</a:t>
            </a:r>
            <a:endParaRPr lang="en-US" dirty="0"/>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15</a:t>
            </a:fld>
            <a:endParaRPr lang="en-US"/>
          </a:p>
        </p:txBody>
      </p:sp>
    </p:spTree>
    <p:extLst>
      <p:ext uri="{BB962C8B-B14F-4D97-AF65-F5344CB8AC3E}">
        <p14:creationId xmlns:p14="http://schemas.microsoft.com/office/powerpoint/2010/main" val="3523891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dirty="0">
                <a:latin typeface="ヒラギノ角ゴ Pro W3"/>
              </a:rPr>
              <a:t>ONE passenger doubles the risk, THREE or MORE quadruples it. </a:t>
            </a:r>
          </a:p>
          <a:p>
            <a:pPr eaLnBrk="1" hangingPunct="1">
              <a:lnSpc>
                <a:spcPct val="90000"/>
              </a:lnSpc>
            </a:pPr>
            <a:endParaRPr lang="en-US" dirty="0">
              <a:latin typeface="ヒラギノ角ゴ Pro W3"/>
            </a:endParaRPr>
          </a:p>
          <a:p>
            <a:pPr eaLnBrk="1" hangingPunct="1">
              <a:lnSpc>
                <a:spcPct val="90000"/>
              </a:lnSpc>
            </a:pPr>
            <a:r>
              <a:rPr lang="en-US" sz="900" i="1" dirty="0"/>
              <a:t>IIHS – Insurance Institute for Highway Safety Research</a:t>
            </a:r>
          </a:p>
          <a:p>
            <a:pPr eaLnBrk="1" hangingPunct="1">
              <a:lnSpc>
                <a:spcPct val="90000"/>
              </a:lnSpc>
            </a:pPr>
            <a:r>
              <a:rPr lang="en-US" sz="900" i="1" dirty="0"/>
              <a:t>Used</a:t>
            </a:r>
            <a:r>
              <a:rPr lang="en-US" sz="900" i="1" baseline="0" dirty="0"/>
              <a:t> with permission from AAAFTS</a:t>
            </a:r>
            <a:endParaRPr lang="en-US" sz="900" i="1" dirty="0"/>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16</a:t>
            </a:fld>
            <a:endParaRPr lang="en-US"/>
          </a:p>
        </p:txBody>
      </p:sp>
    </p:spTree>
    <p:extLst>
      <p:ext uri="{BB962C8B-B14F-4D97-AF65-F5344CB8AC3E}">
        <p14:creationId xmlns:p14="http://schemas.microsoft.com/office/powerpoint/2010/main" val="24844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mn-lt"/>
                <a:ea typeface="ＭＳ Ｐゴシック" pitchFamily="-111" charset="-128"/>
                <a:cs typeface="+mn-cs"/>
              </a:rPr>
              <a:t>“A teen driver’s greatest lifetime chance of crashing occurs in the first 6 to 12 months after receiving a driver license.”  Lowest lifetime crash risk is during supervised learner period.</a:t>
            </a:r>
            <a:endParaRPr lang="en-US" dirty="0">
              <a:effectLst/>
            </a:endParaRPr>
          </a:p>
          <a:p>
            <a:r>
              <a:rPr lang="en-US" sz="1200" kern="1200" dirty="0">
                <a:solidFill>
                  <a:schemeClr val="tx1"/>
                </a:solidFill>
                <a:effectLst/>
                <a:latin typeface="+mn-lt"/>
                <a:ea typeface="ＭＳ Ｐゴシック" pitchFamily="-111" charset="-128"/>
                <a:cs typeface="+mn-cs"/>
              </a:rPr>
              <a:t> </a:t>
            </a:r>
            <a:endParaRPr lang="en-US" dirty="0">
              <a:effectLst/>
            </a:endParaRPr>
          </a:p>
          <a:p>
            <a:r>
              <a:rPr lang="en-US" sz="1200" u="sng" kern="1200" dirty="0">
                <a:solidFill>
                  <a:schemeClr val="tx1"/>
                </a:solidFill>
                <a:effectLst/>
                <a:latin typeface="+mn-lt"/>
                <a:ea typeface="ＭＳ Ｐゴシック" pitchFamily="-111" charset="-128"/>
                <a:cs typeface="+mn-cs"/>
                <a:hlinkClick r:id="rId3"/>
              </a:rPr>
              <a:t>http://www.chop.edu/healthinfo/teenage-drivers.html</a:t>
            </a:r>
            <a:endParaRPr lang="en-US" sz="1200" u="sng" kern="1200" dirty="0">
              <a:solidFill>
                <a:schemeClr val="tx1"/>
              </a:solidFill>
              <a:effectLst/>
              <a:latin typeface="+mn-lt"/>
              <a:ea typeface="ＭＳ Ｐゴシック" pitchFamily="-111" charset="-128"/>
              <a:cs typeface="+mn-cs"/>
            </a:endParaRPr>
          </a:p>
          <a:p>
            <a:endParaRPr lang="en-US" sz="1200" u="sng" kern="1200" dirty="0">
              <a:solidFill>
                <a:schemeClr val="tx1"/>
              </a:solidFill>
              <a:effectLst/>
              <a:latin typeface="+mn-lt"/>
              <a:ea typeface="ＭＳ Ｐゴシック" pitchFamily="-111" charset="-128"/>
              <a:cs typeface="+mn-cs"/>
            </a:endParaRPr>
          </a:p>
          <a:p>
            <a:r>
              <a:rPr lang="en-US" b="1" i="0" dirty="0"/>
              <a:t>Transition to Unsupervised Driving</a:t>
            </a:r>
          </a:p>
          <a:p>
            <a:endParaRPr lang="en-US" i="1" dirty="0"/>
          </a:p>
          <a:p>
            <a:r>
              <a:rPr lang="en-US" dirty="0"/>
              <a:t>“In the early months of unsupervised driving (Step</a:t>
            </a:r>
            <a:r>
              <a:rPr lang="en-US" baseline="0" dirty="0"/>
              <a:t> 2 of the GDL)</a:t>
            </a:r>
            <a:r>
              <a:rPr lang="en-US" dirty="0"/>
              <a:t>, the majority of teens exhibit good driving habits. However,</a:t>
            </a:r>
            <a:r>
              <a:rPr lang="en-US" baseline="0" dirty="0"/>
              <a:t> </a:t>
            </a:r>
            <a:r>
              <a:rPr lang="en-US" dirty="0"/>
              <a:t>the study did find instances of texting behind the wheel, horseplay with passengers, and running red lights. </a:t>
            </a:r>
          </a:p>
          <a:p>
            <a:endParaRPr lang="en-US" dirty="0"/>
          </a:p>
          <a:p>
            <a:r>
              <a:rPr lang="en-US" dirty="0"/>
              <a:t>While a very small number of instances of deliberate risk‐taking behavior were observed, the vast majority of “close calls” involved judgment errors that seemed to be indicative of inexperience and failure to anticipate changes in the traffic environment. A common scenario involved the teen braking hard after having initially failed to notice that traffic ahead was slowing or stopped.”</a:t>
            </a:r>
          </a:p>
          <a:p>
            <a:endParaRPr lang="en-US" dirty="0"/>
          </a:p>
          <a:p>
            <a:r>
              <a:rPr lang="en-US" i="1" dirty="0"/>
              <a:t>2011 </a:t>
            </a:r>
            <a:r>
              <a:rPr lang="en-US" dirty="0"/>
              <a:t>AAA Foundation for Traffic Safety Report </a:t>
            </a:r>
            <a:endParaRPr lang="en-US" i="1" dirty="0"/>
          </a:p>
          <a:p>
            <a:r>
              <a:rPr lang="en-US" dirty="0"/>
              <a:t>Authors:  Arthur Goodwin</a:t>
            </a:r>
          </a:p>
          <a:p>
            <a:r>
              <a:rPr lang="en-US" dirty="0"/>
              <a:t>Robert Foss</a:t>
            </a:r>
          </a:p>
          <a:p>
            <a:r>
              <a:rPr lang="en-US" dirty="0"/>
              <a:t>Natalie O’Brien</a:t>
            </a:r>
          </a:p>
          <a:p>
            <a:r>
              <a:rPr lang="en-US" dirty="0"/>
              <a:t>UNC Highway Safety Research Center</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dirty="0"/>
          </a:p>
          <a:p>
            <a:endParaRPr lang="en-US" dirty="0"/>
          </a:p>
          <a:p>
            <a:endParaRPr lang="en-US" sz="1200" b="1" i="0" u="sng" kern="1200" dirty="0">
              <a:solidFill>
                <a:schemeClr val="tx1"/>
              </a:solidFill>
              <a:effectLst/>
              <a:latin typeface="+mn-lt"/>
              <a:ea typeface="ＭＳ Ｐゴシック" pitchFamily="-111" charset="-128"/>
              <a:cs typeface="+mn-cs"/>
            </a:endParaRPr>
          </a:p>
        </p:txBody>
      </p:sp>
      <p:sp>
        <p:nvSpPr>
          <p:cNvPr id="4" name="Slide Number Placeholder 3"/>
          <p:cNvSpPr>
            <a:spLocks noGrp="1"/>
          </p:cNvSpPr>
          <p:nvPr>
            <p:ph type="sldNum" sz="quarter" idx="10"/>
          </p:nvPr>
        </p:nvSpPr>
        <p:spPr/>
        <p:txBody>
          <a:bodyPr/>
          <a:lstStyle/>
          <a:p>
            <a:fld id="{FBABF853-1CC4-491C-8BEF-92E0171C053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059873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r>
              <a:rPr lang="en-US" dirty="0"/>
              <a:t>This 2003 research is old</a:t>
            </a:r>
            <a:r>
              <a:rPr lang="en-US" baseline="0" dirty="0"/>
              <a:t>, but the fact remains that driving experience matters. </a:t>
            </a:r>
            <a:r>
              <a:rPr lang="en-US" dirty="0"/>
              <a:t>The longer teens drive, the more the risk of a crash drops. It’s clear: crashes drop sharply after 6 months and 1,000 miles of licensure. However, the crash risk among younger drivers remains twice that of adults until age 25.</a:t>
            </a:r>
          </a:p>
          <a:p>
            <a:endParaRPr lang="en-US" dirty="0"/>
          </a:p>
          <a:p>
            <a:r>
              <a:rPr lang="en-US" i="1" dirty="0"/>
              <a:t>AAAFTS 2011 Measuring Changes in Teen Crashes During Early Months of Independent Driving </a:t>
            </a:r>
          </a:p>
          <a:p>
            <a:endParaRPr lang="en-US" i="1" dirty="0"/>
          </a:p>
          <a:p>
            <a:r>
              <a:rPr lang="en-US" dirty="0"/>
              <a:t>Teen drivers are 50% more likely to crash in the first month of having a license than they are after a full year of experience. Drivers in their first month are nearly twice as likely to crash as they are after two years experience. </a:t>
            </a:r>
          </a:p>
          <a:p>
            <a:endParaRPr lang="en-US" dirty="0"/>
          </a:p>
          <a:p>
            <a:r>
              <a:rPr lang="en-US" dirty="0"/>
              <a:t>57% of crashes in which a teen was partially responsible during the month involved three common mistakes – failure to reduce speed, inattention, and failure to yield. </a:t>
            </a:r>
          </a:p>
          <a:p>
            <a:endParaRPr lang="en-US" dirty="0">
              <a:latin typeface="Times" pitchFamily="1" charset="0"/>
              <a:ea typeface="ＭＳ Ｐゴシック" pitchFamily="1" charset="-128"/>
            </a:endParaRPr>
          </a:p>
        </p:txBody>
      </p:sp>
      <p:sp>
        <p:nvSpPr>
          <p:cNvPr id="62468" name="Slide Number Placeholder 3"/>
          <p:cNvSpPr>
            <a:spLocks noGrp="1"/>
          </p:cNvSpPr>
          <p:nvPr>
            <p:ph type="sldNum" sz="quarter" idx="5"/>
          </p:nvPr>
        </p:nvSpPr>
        <p:spPr>
          <a:noFill/>
        </p:spPr>
        <p:txBody>
          <a:bodyPr/>
          <a:lstStyle/>
          <a:p>
            <a:fld id="{CC20A8A1-01D9-4BED-BD6D-195BCD414813}" type="slidenum">
              <a:rPr lang="en-US"/>
              <a:pPr/>
              <a:t>18</a:t>
            </a:fld>
            <a:endParaRPr lang="en-US"/>
          </a:p>
        </p:txBody>
      </p:sp>
    </p:spTree>
    <p:extLst>
      <p:ext uri="{BB962C8B-B14F-4D97-AF65-F5344CB8AC3E}">
        <p14:creationId xmlns:p14="http://schemas.microsoft.com/office/powerpoint/2010/main" val="3638723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This</a:t>
            </a:r>
            <a:r>
              <a:rPr lang="en-US" baseline="0" dirty="0"/>
              <a:t> graphic is f</a:t>
            </a:r>
            <a:r>
              <a:rPr lang="en-US" dirty="0"/>
              <a:t>rom an</a:t>
            </a:r>
            <a:r>
              <a:rPr lang="en-US" baseline="0" dirty="0"/>
              <a:t> advertisement published</a:t>
            </a:r>
            <a:r>
              <a:rPr lang="en-US" dirty="0"/>
              <a:t> by Allstate Insurance:</a:t>
            </a:r>
          </a:p>
          <a:p>
            <a:pPr eaLnBrk="1" hangingPunct="1">
              <a:spcBef>
                <a:spcPct val="0"/>
              </a:spcBef>
            </a:pPr>
            <a:endParaRPr lang="en-US" dirty="0"/>
          </a:p>
          <a:p>
            <a:pPr eaLnBrk="1" hangingPunct="1">
              <a:spcBef>
                <a:spcPct val="0"/>
              </a:spcBef>
            </a:pPr>
            <a:r>
              <a:rPr lang="en-US" dirty="0"/>
              <a:t>“Even bright, mature teenagers sometimes do things that are “stupid.” </a:t>
            </a:r>
          </a:p>
          <a:p>
            <a:pPr eaLnBrk="1" hangingPunct="1">
              <a:spcBef>
                <a:spcPct val="0"/>
              </a:spcBef>
            </a:pPr>
            <a:endParaRPr lang="en-US" dirty="0"/>
          </a:p>
          <a:p>
            <a:pPr eaLnBrk="1" hangingPunct="1">
              <a:spcBef>
                <a:spcPct val="0"/>
              </a:spcBef>
            </a:pPr>
            <a:r>
              <a:rPr lang="en-US" dirty="0"/>
              <a:t>But when that happens, it’s not really their fault. It’s because their brain hasn’t finished developing. The underdeveloped area is called the dorsal lateral prefrontal cortex. It plays a critical role in decision making, problem solving and understanding future consequences of today’s actions. Problem is, it won’t be fully mature until they’re into their 20s.”</a:t>
            </a:r>
          </a:p>
          <a:p>
            <a:pPr eaLnBrk="1" hangingPunct="1">
              <a:spcBef>
                <a:spcPct val="0"/>
              </a:spcBef>
            </a:pPr>
            <a:endParaRPr lang="en-US" baseline="0" dirty="0"/>
          </a:p>
          <a:p>
            <a:pPr eaLnBrk="1" hangingPunct="1">
              <a:spcBef>
                <a:spcPct val="0"/>
              </a:spcBef>
            </a:pPr>
            <a:r>
              <a:rPr lang="en-US" baseline="0" dirty="0"/>
              <a:t>NPR Story:  The Teen Brain: It’s Just Not Grown Up Yet (March 2010)</a:t>
            </a:r>
          </a:p>
          <a:p>
            <a:pPr eaLnBrk="1" hangingPunct="1">
              <a:spcBef>
                <a:spcPct val="0"/>
              </a:spcBef>
            </a:pPr>
            <a:r>
              <a:rPr lang="en-US" baseline="0" dirty="0"/>
              <a:t>http://www.npr.org/templates/story/story.php?storyId=124119468</a:t>
            </a:r>
          </a:p>
          <a:p>
            <a:pPr eaLnBrk="1" hangingPunct="1">
              <a:spcBef>
                <a:spcPct val="0"/>
              </a:spcBef>
            </a:pPr>
            <a:endParaRPr lang="en-US" baseline="0" dirty="0"/>
          </a:p>
          <a:p>
            <a:pPr eaLnBrk="1" hangingPunct="1">
              <a:spcBef>
                <a:spcPct val="0"/>
              </a:spcBef>
            </a:pPr>
            <a:r>
              <a:rPr lang="en-US" baseline="0" dirty="0"/>
              <a:t>Adolescent Brains are a Work in Progress: Here’s Why</a:t>
            </a:r>
          </a:p>
          <a:p>
            <a:pPr eaLnBrk="1" hangingPunct="1">
              <a:spcBef>
                <a:spcPct val="0"/>
              </a:spcBef>
            </a:pPr>
            <a:r>
              <a:rPr lang="en-US" baseline="0" dirty="0"/>
              <a:t>Frontline – PBS: http://www.pbs.org/wgbh/pages/frontline/shows/teenbrain/work/adolescent.html</a:t>
            </a:r>
          </a:p>
          <a:p>
            <a:pPr eaLnBrk="1" hangingPunct="1">
              <a:spcBef>
                <a:spcPct val="0"/>
              </a:spcBef>
            </a:pPr>
            <a:endParaRPr lang="en-US" baseline="0" dirty="0"/>
          </a:p>
          <a:p>
            <a:pPr eaLnBrk="1" hangingPunct="1">
              <a:spcBef>
                <a:spcPct val="0"/>
              </a:spcBef>
            </a:pPr>
            <a:endParaRPr lang="en-US" baseline="0" dirty="0"/>
          </a:p>
          <a:p>
            <a:pPr eaLnBrk="1" hangingPunct="1">
              <a:spcBef>
                <a:spcPct val="0"/>
              </a:spcBef>
            </a:pPr>
            <a:endParaRPr lang="en-US" baseline="0" dirty="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8EAF9F-3FE2-4861-BCC3-8E6858B385B7}" type="slidenum">
              <a:rPr lang="en-US" smtClean="0"/>
              <a:pPr fontAlgn="base">
                <a:spcBef>
                  <a:spcPct val="0"/>
                </a:spcBef>
                <a:spcAft>
                  <a:spcPct val="0"/>
                </a:spcAft>
                <a:defRPr/>
              </a:pPr>
              <a:t>19</a:t>
            </a:fld>
            <a:endParaRPr lang="en-US"/>
          </a:p>
        </p:txBody>
      </p:sp>
    </p:spTree>
    <p:extLst>
      <p:ext uri="{BB962C8B-B14F-4D97-AF65-F5344CB8AC3E}">
        <p14:creationId xmlns:p14="http://schemas.microsoft.com/office/powerpoint/2010/main" val="23925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Parent Meetings Required (10.13.307 ARM)</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An approved traffic education program for young novice drivers must include a parent meeting at the beginning of the driver education class that covers: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course schedule, requirements, and expectations of the teen student and the parents/guardians;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information on Montana's graduated driver licensing (GDL) law;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best practices in GDL and parental involvement that includes: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managing their teen's graduated learning process through each stage of the GDL;</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tips on supervising the driving practice during the initial permit phase;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tips to determine when their teen is ready for the next step in driving;</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objectives for success and significant hazards associated with each driving phase;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information and tools to negotiate and adopt a written agreement between the teen and parent that reflects the expectations of both, including clearly defined restrictions, privileges, rules, and consequences that serve as a basis for the teen to earn and for the parent to grant progressively broader driving privileges; </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any other information that the district considers important for the successful and safe completion of driver education.</a:t>
            </a:r>
          </a:p>
        </p:txBody>
      </p:sp>
      <p:sp>
        <p:nvSpPr>
          <p:cNvPr id="4" name="Slide Number Placeholder 3"/>
          <p:cNvSpPr>
            <a:spLocks noGrp="1"/>
          </p:cNvSpPr>
          <p:nvPr>
            <p:ph type="sldNum" sz="quarter" idx="10"/>
          </p:nvPr>
        </p:nvSpPr>
        <p:spPr/>
        <p:txBody>
          <a:bodyPr/>
          <a:lstStyle/>
          <a:p>
            <a:fld id="{FBABF853-1CC4-491C-8BEF-92E0171C0538}" type="slidenum">
              <a:rPr lang="en-US" smtClean="0"/>
              <a:pPr/>
              <a:t>2</a:t>
            </a:fld>
            <a:endParaRPr lang="en-US"/>
          </a:p>
        </p:txBody>
      </p:sp>
    </p:spTree>
    <p:extLst>
      <p:ext uri="{BB962C8B-B14F-4D97-AF65-F5344CB8AC3E}">
        <p14:creationId xmlns:p14="http://schemas.microsoft.com/office/powerpoint/2010/main" val="3338521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444500" y="541338"/>
            <a:ext cx="5937250" cy="4454525"/>
          </a:xfrm>
          <a:noFill/>
        </p:spPr>
      </p:sp>
      <p:sp>
        <p:nvSpPr>
          <p:cNvPr id="48131" name="Notes Placeholder 2"/>
          <p:cNvSpPr>
            <a:spLocks noGrp="1"/>
          </p:cNvSpPr>
          <p:nvPr>
            <p:ph type="body" idx="1"/>
          </p:nvPr>
        </p:nvSpPr>
        <p:spPr>
          <a:xfrm>
            <a:off x="325935" y="4995333"/>
            <a:ext cx="6174878" cy="3690560"/>
          </a:xfrm>
          <a:noFill/>
          <a:ln/>
        </p:spPr>
        <p:txBody>
          <a:bodyPr>
            <a:normAutofit/>
          </a:bodyPr>
          <a:lstStyle/>
          <a:p>
            <a:pPr defTabSz="864931"/>
            <a:r>
              <a:rPr lang="en-US" dirty="0">
                <a:effectLst/>
              </a:rPr>
              <a:t>Involved parents who set rules and monitor their teens' driving behavior in a supportive way can lower their teens' crash risk by half. Teens who perceive their parents as acting in this way are: </a:t>
            </a:r>
          </a:p>
          <a:p>
            <a:pPr marL="171450" indent="-171450" defTabSz="864931">
              <a:buFont typeface="Arial" panose="020B0604020202020204" pitchFamily="34" charset="0"/>
              <a:buChar char="•"/>
            </a:pPr>
            <a:r>
              <a:rPr lang="en-US" dirty="0">
                <a:effectLst/>
              </a:rPr>
              <a:t>twice as likely to wear seat belts </a:t>
            </a:r>
          </a:p>
          <a:p>
            <a:pPr marL="171450" indent="-171450" defTabSz="864931">
              <a:buFont typeface="Arial" panose="020B0604020202020204" pitchFamily="34" charset="0"/>
              <a:buChar char="•"/>
            </a:pPr>
            <a:r>
              <a:rPr lang="en-US" dirty="0">
                <a:effectLst/>
              </a:rPr>
              <a:t>70 percent less likely to drink and drive </a:t>
            </a:r>
          </a:p>
          <a:p>
            <a:pPr marL="171450" indent="-171450" defTabSz="864931">
              <a:buFont typeface="Arial" panose="020B0604020202020204" pitchFamily="34" charset="0"/>
              <a:buChar char="•"/>
            </a:pPr>
            <a:r>
              <a:rPr lang="en-US" dirty="0">
                <a:effectLst/>
              </a:rPr>
              <a:t>half as likely to speed </a:t>
            </a:r>
          </a:p>
          <a:p>
            <a:pPr marL="171450" indent="-171450" defTabSz="864931">
              <a:buFont typeface="Arial" panose="020B0604020202020204" pitchFamily="34" charset="0"/>
              <a:buChar char="•"/>
            </a:pPr>
            <a:r>
              <a:rPr lang="en-US" dirty="0">
                <a:effectLst/>
              </a:rPr>
              <a:t>30 percent less likely to use a cell phone while driving </a:t>
            </a:r>
          </a:p>
          <a:p>
            <a:pPr marL="171450" indent="-171450" defTabSz="864931">
              <a:buFont typeface="Arial" panose="020B0604020202020204" pitchFamily="34" charset="0"/>
              <a:buChar char="•"/>
            </a:pPr>
            <a:r>
              <a:rPr lang="en-US" dirty="0">
                <a:effectLst/>
              </a:rPr>
              <a:t>significantly less likely to drive with multiple passengers.</a:t>
            </a:r>
          </a:p>
          <a:p>
            <a:pPr defTabSz="864931"/>
            <a:endParaRPr lang="en-US" dirty="0">
              <a:effectLst/>
            </a:endParaRPr>
          </a:p>
          <a:p>
            <a:pPr defTabSz="864931"/>
            <a:r>
              <a:rPr lang="en-US" dirty="0">
                <a:effectLst/>
              </a:rPr>
              <a:t>See more about why parents matter at: http://www.teendriversource.org/more_pages/page/why_parents_matter/support_parents#sthash.wsuDgRfJ.dpuf</a:t>
            </a:r>
          </a:p>
        </p:txBody>
      </p:sp>
      <p:sp>
        <p:nvSpPr>
          <p:cNvPr id="48132" name="Slide Number Placeholder 3"/>
          <p:cNvSpPr txBox="1">
            <a:spLocks noGrp="1"/>
          </p:cNvSpPr>
          <p:nvPr/>
        </p:nvSpPr>
        <p:spPr bwMode="auto">
          <a:xfrm>
            <a:off x="3884414" y="8685894"/>
            <a:ext cx="2972098" cy="456595"/>
          </a:xfrm>
          <a:prstGeom prst="rect">
            <a:avLst/>
          </a:prstGeom>
          <a:noFill/>
          <a:ln w="9525">
            <a:noFill/>
            <a:miter lim="800000"/>
            <a:headEnd/>
            <a:tailEnd/>
          </a:ln>
        </p:spPr>
        <p:txBody>
          <a:bodyPr lIns="91432" tIns="45716" rIns="91432" bIns="45716" anchor="b"/>
          <a:lstStyle/>
          <a:p>
            <a:pPr algn="r" defTabSz="914485"/>
            <a:fld id="{D7162348-E184-4A3F-B885-CBE9F83E1CA2}" type="slidenum">
              <a:rPr lang="en-US" sz="1200"/>
              <a:pPr algn="r" defTabSz="914485"/>
              <a:t>20</a:t>
            </a:fld>
            <a:endParaRPr lang="en-US" sz="1200" dirty="0"/>
          </a:p>
        </p:txBody>
      </p:sp>
    </p:spTree>
    <p:extLst>
      <p:ext uri="{BB962C8B-B14F-4D97-AF65-F5344CB8AC3E}">
        <p14:creationId xmlns:p14="http://schemas.microsoft.com/office/powerpoint/2010/main" val="3237696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teen asks: Can I ride with a friend? How do you answer?</a:t>
            </a:r>
          </a:p>
          <a:p>
            <a:endParaRPr lang="en-US" dirty="0"/>
          </a:p>
          <a:p>
            <a:r>
              <a:rPr lang="en-US" sz="1200" kern="1200" dirty="0">
                <a:solidFill>
                  <a:schemeClr val="tx1"/>
                </a:solidFill>
                <a:effectLst/>
                <a:latin typeface="+mn-lt"/>
                <a:ea typeface="ＭＳ Ｐゴシック" pitchFamily="-111" charset="-128"/>
                <a:cs typeface="+mn-cs"/>
              </a:rPr>
              <a:t>Teens’ risk of dying in a car crash nearly doubles when passengers are present.</a:t>
            </a:r>
            <a:endParaRPr lang="en-US" dirty="0">
              <a:effectLst/>
            </a:endParaRPr>
          </a:p>
          <a:p>
            <a:r>
              <a:rPr lang="en-US" sz="1200" kern="1200" dirty="0">
                <a:solidFill>
                  <a:schemeClr val="tx1"/>
                </a:solidFill>
                <a:effectLst/>
                <a:latin typeface="+mn-lt"/>
                <a:ea typeface="ＭＳ Ｐゴシック" pitchFamily="-111" charset="-128"/>
                <a:cs typeface="+mn-cs"/>
              </a:rPr>
              <a:t> </a:t>
            </a:r>
            <a:endParaRPr lang="en-US" dirty="0">
              <a:effectLst/>
            </a:endParaRPr>
          </a:p>
          <a:p>
            <a:r>
              <a:rPr lang="en-US" sz="1200" kern="1200" dirty="0">
                <a:solidFill>
                  <a:schemeClr val="tx1"/>
                </a:solidFill>
                <a:effectLst/>
                <a:latin typeface="+mn-lt"/>
                <a:ea typeface="ＭＳ Ｐゴシック" pitchFamily="-111" charset="-128"/>
                <a:cs typeface="+mn-cs"/>
              </a:rPr>
              <a:t>Teen drivers need extra rules and monitoring by parents or guardians to keep them safe.  Don’t hesitate to ask who is driving and how much experience they have. Know where they are going and when they’re coming back.</a:t>
            </a:r>
            <a:endParaRPr lang="en-US" dirty="0">
              <a:effectLst/>
            </a:endParaRPr>
          </a:p>
          <a:p>
            <a:r>
              <a:rPr lang="en-US" sz="1200" kern="1200" dirty="0">
                <a:solidFill>
                  <a:schemeClr val="tx1"/>
                </a:solidFill>
                <a:effectLst/>
                <a:latin typeface="+mn-lt"/>
                <a:ea typeface="ＭＳ Ｐゴシック" pitchFamily="-111" charset="-128"/>
                <a:cs typeface="+mn-cs"/>
              </a:rPr>
              <a:t> </a:t>
            </a:r>
            <a:endParaRPr lang="en-US" dirty="0">
              <a:effectLst/>
            </a:endParaRPr>
          </a:p>
          <a:p>
            <a:r>
              <a:rPr lang="en-US" sz="1200" b="1" i="1" kern="1200" dirty="0">
                <a:solidFill>
                  <a:schemeClr val="tx1"/>
                </a:solidFill>
                <a:effectLst/>
                <a:latin typeface="+mn-lt"/>
                <a:ea typeface="ＭＳ Ｐゴシック" pitchFamily="-111" charset="-128"/>
                <a:cs typeface="+mn-cs"/>
              </a:rPr>
              <a:t>Driving is not a RIGHT, it is a PRIVILEGE.</a:t>
            </a:r>
            <a:endParaRPr lang="en-US" dirty="0">
              <a:effectLst/>
            </a:endParaRPr>
          </a:p>
          <a:p>
            <a:r>
              <a:rPr lang="en-US" sz="1200" b="1" i="1" kern="1200" dirty="0">
                <a:solidFill>
                  <a:schemeClr val="tx1"/>
                </a:solidFill>
                <a:effectLst/>
                <a:latin typeface="+mn-lt"/>
                <a:ea typeface="ＭＳ Ｐゴシック" pitchFamily="-111" charset="-128"/>
                <a:cs typeface="+mn-cs"/>
              </a:rPr>
              <a:t>Drive by the rules, keep the privilege.</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21</a:t>
            </a:fld>
            <a:endParaRPr lang="en-US"/>
          </a:p>
        </p:txBody>
      </p:sp>
    </p:spTree>
    <p:extLst>
      <p:ext uri="{BB962C8B-B14F-4D97-AF65-F5344CB8AC3E}">
        <p14:creationId xmlns:p14="http://schemas.microsoft.com/office/powerpoint/2010/main" val="3677837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IIHS nationwide fatal</a:t>
            </a:r>
            <a:r>
              <a:rPr lang="en-US" baseline="0" dirty="0"/>
              <a:t> crash </a:t>
            </a:r>
            <a:r>
              <a:rPr lang="en-US" dirty="0"/>
              <a:t>study of 13-15 year old passengers</a:t>
            </a:r>
            <a:r>
              <a:rPr lang="en-US" baseline="0" dirty="0"/>
              <a:t> </a:t>
            </a:r>
            <a:r>
              <a:rPr lang="en-US" dirty="0"/>
              <a:t>and drivers during 2005 - 2009 “found 37 percent of the passenger deaths of 13 year olds happened when a teen was driving.  This compares with 54 percent at age 14 and 66 percent at age 15.”</a:t>
            </a:r>
          </a:p>
          <a:p>
            <a:endParaRPr lang="en-US" dirty="0"/>
          </a:p>
          <a:p>
            <a:r>
              <a:rPr lang="en-US" i="1" dirty="0"/>
              <a:t>Insurance</a:t>
            </a:r>
            <a:r>
              <a:rPr lang="en-US" i="1" baseline="0" dirty="0"/>
              <a:t> Institute for Highway Safety (IIHS)  Status Report Vol. 47, No. 2 March 6, 2012</a:t>
            </a:r>
            <a:endParaRPr lang="en-US" i="1" dirty="0"/>
          </a:p>
          <a:p>
            <a:endParaRPr lang="en-US" i="1" dirty="0"/>
          </a:p>
          <a:p>
            <a:r>
              <a:rPr lang="en-US" i="1" dirty="0"/>
              <a:t>2012 “Motor vehicle fatal crash profiles of 13 – 15 year olds” by A.F. Williams and J.T. Tison</a:t>
            </a:r>
          </a:p>
        </p:txBody>
      </p:sp>
      <p:sp>
        <p:nvSpPr>
          <p:cNvPr id="4" name="Slide Number Placeholder 3"/>
          <p:cNvSpPr>
            <a:spLocks noGrp="1"/>
          </p:cNvSpPr>
          <p:nvPr>
            <p:ph type="sldNum" sz="quarter" idx="10"/>
          </p:nvPr>
        </p:nvSpPr>
        <p:spPr/>
        <p:txBody>
          <a:bodyPr/>
          <a:lstStyle/>
          <a:p>
            <a:fld id="{FBABF853-1CC4-491C-8BEF-92E0171C0538}" type="slidenum">
              <a:rPr lang="en-US" smtClean="0"/>
              <a:pPr/>
              <a:t>22</a:t>
            </a:fld>
            <a:endParaRPr lang="en-US"/>
          </a:p>
        </p:txBody>
      </p:sp>
    </p:spTree>
    <p:extLst>
      <p:ext uri="{BB962C8B-B14F-4D97-AF65-F5344CB8AC3E}">
        <p14:creationId xmlns:p14="http://schemas.microsoft.com/office/powerpoint/2010/main" val="198684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mn-lt"/>
                <a:cs typeface="Arial" panose="020B0604020202020204" pitchFamily="34" charset="0"/>
              </a:rPr>
              <a:t>The following slides are examples of lessons your student driver will learn. </a:t>
            </a:r>
          </a:p>
          <a:p>
            <a:pPr algn="l"/>
            <a:endParaRPr lang="en-US" sz="1200" dirty="0">
              <a:latin typeface="+mn-lt"/>
              <a:cs typeface="Arial" panose="020B0604020202020204" pitchFamily="34" charset="0"/>
            </a:endParaRPr>
          </a:p>
          <a:p>
            <a:pPr algn="l"/>
            <a:r>
              <a:rPr lang="en-US" sz="1200" dirty="0">
                <a:latin typeface="+mn-lt"/>
                <a:cs typeface="Arial" panose="020B0604020202020204" pitchFamily="34" charset="0"/>
              </a:rPr>
              <a:t>Your teen’s teacher will share with you other resources and guides to help your teen successfully meet the goals of this course, and help you supervise your teen driver during Step 1 of the GDL process.</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23</a:t>
            </a:fld>
            <a:endParaRPr lang="en-US"/>
          </a:p>
        </p:txBody>
      </p:sp>
    </p:spTree>
    <p:extLst>
      <p:ext uri="{BB962C8B-B14F-4D97-AF65-F5344CB8AC3E}">
        <p14:creationId xmlns:p14="http://schemas.microsoft.com/office/powerpoint/2010/main" val="3508780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ＭＳ Ｐゴシック" pitchFamily="-111" charset="-128"/>
                <a:cs typeface="+mn-cs"/>
              </a:rPr>
              <a:t>Proper hand position is at 9 and 3 or 8 and 4.</a:t>
            </a:r>
            <a:endParaRPr lang="en-US" dirty="0">
              <a:effectLst/>
            </a:endParaRPr>
          </a:p>
          <a:p>
            <a:r>
              <a:rPr lang="en-US" sz="1200" kern="1200" dirty="0">
                <a:solidFill>
                  <a:schemeClr val="tx1"/>
                </a:solidFill>
                <a:effectLst/>
                <a:latin typeface="+mn-lt"/>
                <a:ea typeface="ＭＳ Ｐゴシック" pitchFamily="-111" charset="-128"/>
                <a:cs typeface="+mn-cs"/>
              </a:rPr>
              <a:t>Why this position? </a:t>
            </a:r>
            <a:endParaRPr lang="en-US" dirty="0">
              <a:effectLst/>
            </a:endParaRPr>
          </a:p>
          <a:p>
            <a:r>
              <a:rPr lang="en-US" sz="1200" kern="1200" dirty="0">
                <a:solidFill>
                  <a:schemeClr val="tx1"/>
                </a:solidFill>
                <a:effectLst/>
                <a:latin typeface="+mn-lt"/>
                <a:ea typeface="ＭＳ Ｐゴシック" pitchFamily="-111" charset="-128"/>
                <a:cs typeface="+mn-cs"/>
              </a:rPr>
              <a:t> </a:t>
            </a:r>
            <a:endParaRPr lang="en-US" dirty="0">
              <a:effectLst/>
            </a:endParaRPr>
          </a:p>
          <a:p>
            <a:r>
              <a:rPr lang="en-US" sz="1200" kern="1200" dirty="0">
                <a:solidFill>
                  <a:schemeClr val="tx1"/>
                </a:solidFill>
                <a:effectLst/>
                <a:latin typeface="+mn-lt"/>
                <a:ea typeface="ＭＳ Ｐゴシック" pitchFamily="-111" charset="-128"/>
                <a:cs typeface="+mn-cs"/>
              </a:rPr>
              <a:t>Air bags and power steering. New position keeps arms out of the way.</a:t>
            </a:r>
          </a:p>
          <a:p>
            <a:endParaRPr lang="en-US" sz="1200" u="none" strike="noStrike" kern="1200" dirty="0">
              <a:solidFill>
                <a:schemeClr val="tx1"/>
              </a:solidFill>
              <a:effectLst/>
              <a:latin typeface="+mn-lt"/>
              <a:ea typeface="ＭＳ Ｐゴシック" pitchFamily="-111" charset="-128"/>
              <a:cs typeface="+mn-cs"/>
            </a:endParaRPr>
          </a:p>
          <a:p>
            <a:r>
              <a:rPr lang="en-US" sz="1200" i="1" u="none" strike="noStrike" kern="1200" dirty="0">
                <a:solidFill>
                  <a:schemeClr val="tx1"/>
                </a:solidFill>
                <a:latin typeface="+mn-lt"/>
                <a:ea typeface="ＭＳ Ｐゴシック" pitchFamily="-111" charset="-128"/>
                <a:cs typeface="+mn-cs"/>
              </a:rPr>
              <a:t>Photo: American Driver and Traffic Safety Education Association </a:t>
            </a:r>
            <a:br>
              <a:rPr lang="en-US" sz="1200" u="none" strike="noStrike" kern="1200" dirty="0">
                <a:solidFill>
                  <a:schemeClr val="tx1"/>
                </a:solidFill>
                <a:latin typeface="+mn-lt"/>
                <a:ea typeface="ＭＳ Ｐゴシック" pitchFamily="-111" charset="-128"/>
                <a:cs typeface="+mn-cs"/>
              </a:rPr>
            </a:br>
            <a:br>
              <a:rPr lang="en-US" sz="1200" u="none" strike="noStrike" kern="1200" dirty="0">
                <a:solidFill>
                  <a:schemeClr val="tx1"/>
                </a:solidFill>
                <a:latin typeface="+mn-lt"/>
                <a:ea typeface="ＭＳ Ｐゴシック" pitchFamily="-111" charset="-128"/>
                <a:cs typeface="+mn-cs"/>
              </a:rPr>
            </a:br>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24</a:t>
            </a:fld>
            <a:endParaRPr lang="en-US"/>
          </a:p>
        </p:txBody>
      </p:sp>
    </p:spTree>
    <p:extLst>
      <p:ext uri="{BB962C8B-B14F-4D97-AF65-F5344CB8AC3E}">
        <p14:creationId xmlns:p14="http://schemas.microsoft.com/office/powerpoint/2010/main" val="364526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ＭＳ Ｐゴシック" pitchFamily="-111" charset="-128"/>
                <a:cs typeface="+mn-cs"/>
              </a:rPr>
              <a:t>Drivers have the most control over the space directly in front of the vehicle.</a:t>
            </a:r>
          </a:p>
          <a:p>
            <a:endParaRPr lang="en-US" sz="1200" kern="1200" baseline="0" dirty="0">
              <a:solidFill>
                <a:schemeClr val="tx1"/>
              </a:solidFill>
              <a:latin typeface="+mn-lt"/>
              <a:ea typeface="ＭＳ Ｐゴシック" pitchFamily="-111" charset="-128"/>
              <a:cs typeface="+mn-cs"/>
            </a:endParaRPr>
          </a:p>
          <a:p>
            <a:r>
              <a:rPr lang="en-US" sz="1200" kern="1200" baseline="0" dirty="0">
                <a:solidFill>
                  <a:schemeClr val="tx1"/>
                </a:solidFill>
                <a:latin typeface="+mn-lt"/>
                <a:ea typeface="ＭＳ Ｐゴシック" pitchFamily="-111" charset="-128"/>
                <a:cs typeface="+mn-cs"/>
              </a:rPr>
              <a:t>Three-second following distance</a:t>
            </a:r>
          </a:p>
          <a:p>
            <a:pPr marL="171450" lvl="0" indent="-171450">
              <a:buFont typeface="Arial" panose="020B0604020202020204" pitchFamily="34" charset="0"/>
              <a:buChar char="•"/>
            </a:pPr>
            <a:r>
              <a:rPr lang="en-US" sz="1200" kern="1200" baseline="0" dirty="0">
                <a:solidFill>
                  <a:schemeClr val="tx1"/>
                </a:solidFill>
                <a:latin typeface="+mn-lt"/>
                <a:ea typeface="ＭＳ Ｐゴシック" pitchFamily="-111" charset="-128"/>
                <a:cs typeface="+mn-cs"/>
              </a:rPr>
              <a:t>May be enough time to steer away from a problem on dry surfaces or brake at speeds up to 45 mph</a:t>
            </a:r>
          </a:p>
          <a:p>
            <a:pPr marL="0" lvl="0" indent="0">
              <a:buFont typeface="Arial" panose="020B0604020202020204" pitchFamily="34" charset="0"/>
              <a:buNone/>
            </a:pPr>
            <a:endParaRPr lang="en-US" sz="1200" kern="1200" baseline="0" dirty="0">
              <a:solidFill>
                <a:schemeClr val="tx1"/>
              </a:solidFill>
              <a:latin typeface="+mn-lt"/>
              <a:ea typeface="ＭＳ Ｐゴシック" pitchFamily="-111" charset="-128"/>
              <a:cs typeface="+mn-cs"/>
            </a:endParaRPr>
          </a:p>
          <a:p>
            <a:pPr marL="0" lvl="0" indent="0">
              <a:buFont typeface="Arial" panose="020B0604020202020204" pitchFamily="34" charset="0"/>
              <a:buNone/>
            </a:pPr>
            <a:r>
              <a:rPr lang="en-US" sz="1200" kern="1200" baseline="0" dirty="0">
                <a:solidFill>
                  <a:schemeClr val="tx1"/>
                </a:solidFill>
                <a:latin typeface="+mn-lt"/>
                <a:ea typeface="ＭＳ Ｐゴシック" pitchFamily="-111" charset="-128"/>
                <a:cs typeface="+mn-cs"/>
              </a:rPr>
              <a:t>Four-second following distance</a:t>
            </a:r>
          </a:p>
          <a:p>
            <a:pPr marL="171450" lvl="0" indent="-171450">
              <a:buFont typeface="Arial" panose="020B0604020202020204" pitchFamily="34" charset="0"/>
              <a:buChar char="•"/>
            </a:pPr>
            <a:r>
              <a:rPr lang="en-US" sz="1200" kern="1200" baseline="0" dirty="0">
                <a:solidFill>
                  <a:schemeClr val="tx1"/>
                </a:solidFill>
                <a:latin typeface="+mn-lt"/>
                <a:ea typeface="ＭＳ Ｐゴシック" pitchFamily="-111" charset="-128"/>
                <a:cs typeface="+mn-cs"/>
              </a:rPr>
              <a:t>Provides time to steer out of a problem on dry surfaces and brake out of a problem at speeds up to 80 mph (the speed limit on many of our highways now)</a:t>
            </a:r>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25</a:t>
            </a:fld>
            <a:endParaRPr lang="en-US"/>
          </a:p>
        </p:txBody>
      </p:sp>
    </p:spTree>
    <p:extLst>
      <p:ext uri="{BB962C8B-B14F-4D97-AF65-F5344CB8AC3E}">
        <p14:creationId xmlns:p14="http://schemas.microsoft.com/office/powerpoint/2010/main" val="4222400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11" charset="-128"/>
                <a:cs typeface="+mn-cs"/>
              </a:rPr>
              <a:t>A reference point is seeing some </a:t>
            </a:r>
            <a:r>
              <a:rPr lang="en-US" sz="1200" b="1" kern="1200" dirty="0">
                <a:solidFill>
                  <a:schemeClr val="tx1"/>
                </a:solidFill>
                <a:effectLst/>
                <a:latin typeface="+mn-lt"/>
                <a:ea typeface="ＭＳ Ｐゴシック" pitchFamily="-111" charset="-128"/>
                <a:cs typeface="+mn-cs"/>
              </a:rPr>
              <a:t>part of the vehicle</a:t>
            </a:r>
            <a:r>
              <a:rPr lang="en-US" sz="1200" kern="1200" dirty="0">
                <a:solidFill>
                  <a:schemeClr val="tx1"/>
                </a:solidFill>
                <a:effectLst/>
                <a:latin typeface="+mn-lt"/>
                <a:ea typeface="ＭＳ Ｐゴシック" pitchFamily="-111" charset="-128"/>
                <a:cs typeface="+mn-cs"/>
              </a:rPr>
              <a:t> as it relates to the </a:t>
            </a:r>
            <a:r>
              <a:rPr lang="en-US" sz="1200" b="1" kern="1200" dirty="0">
                <a:solidFill>
                  <a:schemeClr val="tx1"/>
                </a:solidFill>
                <a:effectLst/>
                <a:latin typeface="+mn-lt"/>
                <a:ea typeface="ＭＳ Ｐゴシック" pitchFamily="-111" charset="-128"/>
                <a:cs typeface="+mn-cs"/>
              </a:rPr>
              <a:t>roadway</a:t>
            </a:r>
            <a:r>
              <a:rPr lang="en-US" sz="1200" kern="1200" dirty="0">
                <a:solidFill>
                  <a:schemeClr val="tx1"/>
                </a:solidFill>
                <a:effectLst/>
                <a:latin typeface="+mn-lt"/>
                <a:ea typeface="ＭＳ Ｐゴシック" pitchFamily="-111" charset="-128"/>
                <a:cs typeface="+mn-cs"/>
              </a:rPr>
              <a:t>. This helps the driver know precisely how far the vehicle is from other objects or where the vehicle is in relation to the road. </a:t>
            </a:r>
            <a:endParaRPr lang="en-US" dirty="0">
              <a:effectLst/>
            </a:endParaRPr>
          </a:p>
          <a:p>
            <a:r>
              <a:rPr lang="en-US" sz="1200" kern="1200" dirty="0">
                <a:solidFill>
                  <a:schemeClr val="tx1"/>
                </a:solidFill>
                <a:effectLst/>
                <a:latin typeface="+mn-lt"/>
                <a:ea typeface="ＭＳ Ｐゴシック" pitchFamily="-111" charset="-128"/>
                <a:cs typeface="+mn-cs"/>
              </a:rPr>
              <a:t> </a:t>
            </a:r>
            <a:endParaRPr lang="en-US" dirty="0">
              <a:effectLst/>
            </a:endParaRPr>
          </a:p>
          <a:p>
            <a:r>
              <a:rPr lang="en-US" sz="1200" kern="1200" dirty="0">
                <a:solidFill>
                  <a:schemeClr val="tx1"/>
                </a:solidFill>
                <a:effectLst/>
                <a:latin typeface="+mn-lt"/>
                <a:ea typeface="ＭＳ Ｐゴシック" pitchFamily="-111" charset="-128"/>
                <a:cs typeface="+mn-cs"/>
              </a:rPr>
              <a:t>Knowing reference points can help with parking (especially parallel parking), backing, moving to the left and right in traffic, and stopping precisely at a crosswalk or stop line. </a:t>
            </a:r>
            <a:endParaRPr lang="en-US" dirty="0">
              <a:effectLst/>
            </a:endParaRPr>
          </a:p>
          <a:p>
            <a:r>
              <a:rPr lang="en-US" sz="1200" kern="1200" dirty="0">
                <a:solidFill>
                  <a:schemeClr val="tx1"/>
                </a:solidFill>
                <a:effectLst/>
                <a:latin typeface="+mn-lt"/>
                <a:ea typeface="ＭＳ Ｐゴシック" pitchFamily="-111" charset="-128"/>
                <a:cs typeface="+mn-cs"/>
              </a:rPr>
              <a:t> </a:t>
            </a:r>
            <a:endParaRPr lang="en-US" dirty="0">
              <a:effectLst/>
            </a:endParaRPr>
          </a:p>
          <a:p>
            <a:r>
              <a:rPr lang="en-US" sz="1200" kern="1200" dirty="0">
                <a:solidFill>
                  <a:schemeClr val="tx1"/>
                </a:solidFill>
                <a:effectLst/>
                <a:latin typeface="+mn-lt"/>
                <a:ea typeface="ＭＳ Ｐゴシック" pitchFamily="-111" charset="-128"/>
                <a:cs typeface="+mn-cs"/>
              </a:rPr>
              <a:t>This skill aids vehicle control and managing the space around your vehicle. </a:t>
            </a:r>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26</a:t>
            </a:fld>
            <a:endParaRPr lang="en-US"/>
          </a:p>
        </p:txBody>
      </p:sp>
    </p:spTree>
    <p:extLst>
      <p:ext uri="{BB962C8B-B14F-4D97-AF65-F5344CB8AC3E}">
        <p14:creationId xmlns:p14="http://schemas.microsoft.com/office/powerpoint/2010/main" val="1766814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11" charset="-128"/>
                <a:cs typeface="+mn-cs"/>
              </a:rPr>
              <a:t>Not anticipating curves and slowing down is a frequent cause of crashes. Used in driver education, LOS-POT increases awareness of anything that obstructs a view (LOS) of the road ahead such as another car, fence, house, hedge, and anything in the path (POT) or near the path that blocks ability to drive there. </a:t>
            </a:r>
            <a:endParaRPr lang="en-US" dirty="0">
              <a:effectLst/>
            </a:endParaRPr>
          </a:p>
        </p:txBody>
      </p:sp>
      <p:sp>
        <p:nvSpPr>
          <p:cNvPr id="4" name="Slide Number Placeholder 3"/>
          <p:cNvSpPr>
            <a:spLocks noGrp="1"/>
          </p:cNvSpPr>
          <p:nvPr>
            <p:ph type="sldNum" sz="quarter" idx="10"/>
          </p:nvPr>
        </p:nvSpPr>
        <p:spPr/>
        <p:txBody>
          <a:bodyPr/>
          <a:lstStyle/>
          <a:p>
            <a:fld id="{FBABF853-1CC4-491C-8BEF-92E0171C0538}" type="slidenum">
              <a:rPr lang="en-US" smtClean="0"/>
              <a:pPr/>
              <a:t>27</a:t>
            </a:fld>
            <a:endParaRPr lang="en-US"/>
          </a:p>
        </p:txBody>
      </p:sp>
    </p:spTree>
    <p:extLst>
      <p:ext uri="{BB962C8B-B14F-4D97-AF65-F5344CB8AC3E}">
        <p14:creationId xmlns:p14="http://schemas.microsoft.com/office/powerpoint/2010/main" val="3429449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800"/>
              </a:spcAft>
            </a:pPr>
            <a:r>
              <a:rPr lang="en-US" sz="1200" b="1" dirty="0">
                <a:latin typeface="Arial" pitchFamily="34" charset="0"/>
                <a:cs typeface="Arial" pitchFamily="34" charset="0"/>
              </a:rPr>
              <a:t>FIND: Finding what is relevant </a:t>
            </a:r>
            <a:br>
              <a:rPr lang="en-US" sz="1200" dirty="0">
                <a:latin typeface="Arial" pitchFamily="34" charset="0"/>
                <a:cs typeface="Arial" pitchFamily="34" charset="0"/>
              </a:rPr>
            </a:br>
            <a:r>
              <a:rPr lang="en-US" sz="1200" i="1" dirty="0">
                <a:latin typeface="Arial" pitchFamily="34" charset="0"/>
                <a:cs typeface="Arial" pitchFamily="34" charset="0"/>
              </a:rPr>
              <a:t>LOS and POT Blockages</a:t>
            </a:r>
          </a:p>
          <a:p>
            <a:pPr>
              <a:spcBef>
                <a:spcPts val="0"/>
              </a:spcBef>
              <a:spcAft>
                <a:spcPts val="1800"/>
              </a:spcAft>
            </a:pPr>
            <a:endParaRPr lang="en-US" sz="1200" i="1" dirty="0">
              <a:latin typeface="Arial" pitchFamily="34" charset="0"/>
              <a:cs typeface="Arial" pitchFamily="34" charset="0"/>
            </a:endParaRPr>
          </a:p>
          <a:p>
            <a:pPr>
              <a:spcBef>
                <a:spcPts val="0"/>
              </a:spcBef>
              <a:spcAft>
                <a:spcPts val="1800"/>
              </a:spcAft>
            </a:pPr>
            <a:r>
              <a:rPr lang="en-US" sz="1200" b="1" dirty="0">
                <a:latin typeface="Arial" pitchFamily="34" charset="0"/>
                <a:cs typeface="Arial" pitchFamily="34" charset="0"/>
              </a:rPr>
              <a:t>SOLVE: Deciding my options to create more space and time </a:t>
            </a:r>
            <a:br>
              <a:rPr lang="en-US" sz="1200" dirty="0">
                <a:latin typeface="Arial" pitchFamily="34" charset="0"/>
                <a:cs typeface="Arial" pitchFamily="34" charset="0"/>
              </a:rPr>
            </a:br>
            <a:r>
              <a:rPr lang="en-US" sz="1200" i="1" dirty="0">
                <a:latin typeface="Arial" pitchFamily="34" charset="0"/>
                <a:cs typeface="Arial" pitchFamily="34" charset="0"/>
              </a:rPr>
              <a:t>Checking related zones before acting</a:t>
            </a:r>
          </a:p>
          <a:p>
            <a:pPr>
              <a:spcBef>
                <a:spcPts val="0"/>
              </a:spcBef>
              <a:spcAft>
                <a:spcPts val="1800"/>
              </a:spcAft>
            </a:pPr>
            <a:endParaRPr lang="en-US" sz="1200" i="1" dirty="0">
              <a:latin typeface="Arial" pitchFamily="34" charset="0"/>
              <a:cs typeface="Arial" pitchFamily="34" charset="0"/>
            </a:endParaRPr>
          </a:p>
          <a:p>
            <a:pPr>
              <a:spcBef>
                <a:spcPts val="0"/>
              </a:spcBef>
              <a:spcAft>
                <a:spcPts val="1800"/>
              </a:spcAft>
            </a:pPr>
            <a:r>
              <a:rPr lang="en-US" sz="1200" b="1" dirty="0">
                <a:latin typeface="Arial" pitchFamily="34" charset="0"/>
                <a:cs typeface="Arial" pitchFamily="34" charset="0"/>
              </a:rPr>
              <a:t>CONTROL: Putting my decisions into action </a:t>
            </a:r>
            <a:r>
              <a:rPr lang="en-US" sz="1200" i="1" dirty="0">
                <a:latin typeface="Arial" pitchFamily="34" charset="0"/>
                <a:cs typeface="Arial" pitchFamily="34" charset="0"/>
              </a:rPr>
              <a:t>Lane position, speed control, communication</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28</a:t>
            </a:fld>
            <a:endParaRPr lang="en-US"/>
          </a:p>
        </p:txBody>
      </p:sp>
    </p:spTree>
    <p:extLst>
      <p:ext uri="{BB962C8B-B14F-4D97-AF65-F5344CB8AC3E}">
        <p14:creationId xmlns:p14="http://schemas.microsoft.com/office/powerpoint/2010/main" val="3008634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11" charset="-128"/>
                <a:cs typeface="+mn-cs"/>
              </a:rPr>
              <a:t>Six out of ten teen crashes – 60 percent – involve driver distraction: </a:t>
            </a:r>
          </a:p>
          <a:p>
            <a:pPr lvl="0"/>
            <a:r>
              <a:rPr lang="en-US" sz="1200" kern="1200" dirty="0">
                <a:solidFill>
                  <a:schemeClr val="tx1"/>
                </a:solidFill>
                <a:effectLst/>
                <a:latin typeface="+mn-lt"/>
                <a:ea typeface="ＭＳ Ｐゴシック" pitchFamily="-111" charset="-128"/>
                <a:cs typeface="+mn-cs"/>
              </a:rPr>
              <a:t>15% Passengers</a:t>
            </a:r>
          </a:p>
          <a:p>
            <a:pPr lvl="0"/>
            <a:r>
              <a:rPr lang="en-US" sz="1200" kern="1200" dirty="0">
                <a:solidFill>
                  <a:schemeClr val="tx1"/>
                </a:solidFill>
                <a:effectLst/>
                <a:latin typeface="+mn-lt"/>
                <a:ea typeface="ＭＳ Ｐゴシック" pitchFamily="-111" charset="-128"/>
                <a:cs typeface="+mn-cs"/>
              </a:rPr>
              <a:t>12% Using a cellphone</a:t>
            </a:r>
          </a:p>
          <a:p>
            <a:pPr lvl="0"/>
            <a:r>
              <a:rPr lang="en-US" sz="1200" kern="1200" dirty="0">
                <a:solidFill>
                  <a:schemeClr val="tx1"/>
                </a:solidFill>
                <a:effectLst/>
                <a:latin typeface="+mn-lt"/>
                <a:ea typeface="ＭＳ Ｐゴシック" pitchFamily="-111" charset="-128"/>
                <a:cs typeface="+mn-cs"/>
              </a:rPr>
              <a:t>9-10% Eyes off road, looking elsewhere</a:t>
            </a:r>
          </a:p>
          <a:p>
            <a:pPr lvl="0"/>
            <a:r>
              <a:rPr lang="en-US" sz="1200" kern="1200" dirty="0">
                <a:solidFill>
                  <a:schemeClr val="tx1"/>
                </a:solidFill>
                <a:effectLst/>
                <a:latin typeface="+mn-lt"/>
                <a:ea typeface="ＭＳ Ｐゴシック" pitchFamily="-111" charset="-128"/>
                <a:cs typeface="+mn-cs"/>
              </a:rPr>
              <a:t>6-8% Reaching for object, grooming, singing/dancing to music</a:t>
            </a:r>
          </a:p>
        </p:txBody>
      </p:sp>
      <p:sp>
        <p:nvSpPr>
          <p:cNvPr id="4" name="Slide Number Placeholder 3"/>
          <p:cNvSpPr>
            <a:spLocks noGrp="1"/>
          </p:cNvSpPr>
          <p:nvPr>
            <p:ph type="sldNum" sz="quarter" idx="10"/>
          </p:nvPr>
        </p:nvSpPr>
        <p:spPr/>
        <p:txBody>
          <a:bodyPr/>
          <a:lstStyle/>
          <a:p>
            <a:fld id="{FBABF853-1CC4-491C-8BEF-92E0171C0538}" type="slidenum">
              <a:rPr lang="en-US" smtClean="0"/>
              <a:pPr/>
              <a:t>29</a:t>
            </a:fld>
            <a:endParaRPr lang="en-US"/>
          </a:p>
        </p:txBody>
      </p:sp>
    </p:spTree>
    <p:extLst>
      <p:ext uri="{BB962C8B-B14F-4D97-AF65-F5344CB8AC3E}">
        <p14:creationId xmlns:p14="http://schemas.microsoft.com/office/powerpoint/2010/main" val="239931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a:xfrm>
            <a:off x="211138" y="685800"/>
            <a:ext cx="6496050" cy="4872038"/>
          </a:xfrm>
          <a:noFill/>
        </p:spPr>
      </p:sp>
      <p:sp>
        <p:nvSpPr>
          <p:cNvPr id="52227" name="Rectangle 3"/>
          <p:cNvSpPr>
            <a:spLocks noGrp="1"/>
          </p:cNvSpPr>
          <p:nvPr>
            <p:ph type="body" idx="1"/>
          </p:nvPr>
        </p:nvSpPr>
        <p:spPr>
          <a:xfrm>
            <a:off x="686098" y="5601608"/>
            <a:ext cx="5485805" cy="591154"/>
          </a:xfrm>
          <a:noFill/>
          <a:ln/>
        </p:spPr>
        <p:txBody>
          <a:bodyPr/>
          <a:lstStyle/>
          <a:p>
            <a:endParaRPr lang="en-US" sz="1200" dirty="0">
              <a:latin typeface="+mj-lt"/>
            </a:endParaRPr>
          </a:p>
        </p:txBody>
      </p:sp>
    </p:spTree>
    <p:extLst>
      <p:ext uri="{BB962C8B-B14F-4D97-AF65-F5344CB8AC3E}">
        <p14:creationId xmlns:p14="http://schemas.microsoft.com/office/powerpoint/2010/main" val="4127826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a:xfrm>
            <a:off x="269875" y="685800"/>
            <a:ext cx="6459538" cy="4845050"/>
          </a:xfrm>
          <a:noFill/>
        </p:spPr>
      </p:sp>
      <p:sp>
        <p:nvSpPr>
          <p:cNvPr id="2" name="Notes Placeholder 1"/>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a:t>Attentive driving is defensive driving to protect against safety threats</a:t>
            </a:r>
            <a:r>
              <a:rPr lang="en-US" baseline="0" dirty="0"/>
              <a:t> in the driving environment including </a:t>
            </a:r>
            <a:r>
              <a:rPr lang="en-US" dirty="0"/>
              <a:t>other drivers,</a:t>
            </a:r>
            <a:r>
              <a:rPr lang="en-US" baseline="0" dirty="0"/>
              <a:t> deer, blind curves and intersections.</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dirty="0"/>
              <a:t>Situational Awareness</a:t>
            </a:r>
          </a:p>
          <a:p>
            <a:pPr marL="228600" marR="0" indent="-228600" algn="l" defTabSz="457200" rtl="0" eaLnBrk="1" fontAlgn="base" latinLnBrk="0" hangingPunct="1">
              <a:lnSpc>
                <a:spcPct val="100000"/>
              </a:lnSpc>
              <a:spcBef>
                <a:spcPct val="30000"/>
              </a:spcBef>
              <a:spcAft>
                <a:spcPct val="0"/>
              </a:spcAft>
              <a:buClrTx/>
              <a:buSzTx/>
              <a:buFontTx/>
              <a:buAutoNum type="arabicPeriod"/>
              <a:tabLst/>
              <a:defRPr/>
            </a:pPr>
            <a:r>
              <a:rPr lang="en-US" dirty="0"/>
              <a:t>Perception:</a:t>
            </a:r>
            <a:r>
              <a:rPr lang="en-US" baseline="0" dirty="0"/>
              <a:t> </a:t>
            </a:r>
            <a:r>
              <a:rPr lang="en-US" dirty="0"/>
              <a:t>what information do I need?</a:t>
            </a:r>
          </a:p>
          <a:p>
            <a:pPr marL="228600" marR="0" indent="-228600" algn="l" defTabSz="457200" rtl="0" eaLnBrk="1" fontAlgn="base" latinLnBrk="0" hangingPunct="1">
              <a:lnSpc>
                <a:spcPct val="100000"/>
              </a:lnSpc>
              <a:spcBef>
                <a:spcPct val="30000"/>
              </a:spcBef>
              <a:spcAft>
                <a:spcPct val="0"/>
              </a:spcAft>
              <a:buClrTx/>
              <a:buSzTx/>
              <a:buFontTx/>
              <a:buAutoNum type="arabicPeriod"/>
              <a:tabLst/>
              <a:defRPr/>
            </a:pPr>
            <a:r>
              <a:rPr lang="en-US" dirty="0"/>
              <a:t>Comprehension: what does it mean?</a:t>
            </a:r>
          </a:p>
          <a:p>
            <a:pPr marL="228600" marR="0" indent="-228600" algn="l" defTabSz="457200" rtl="0" eaLnBrk="1" fontAlgn="base" latinLnBrk="0" hangingPunct="1">
              <a:lnSpc>
                <a:spcPct val="100000"/>
              </a:lnSpc>
              <a:spcBef>
                <a:spcPct val="30000"/>
              </a:spcBef>
              <a:spcAft>
                <a:spcPct val="0"/>
              </a:spcAft>
              <a:buClrTx/>
              <a:buSzTx/>
              <a:buFontTx/>
              <a:buAutoNum type="arabicPeriod"/>
              <a:tabLst/>
              <a:defRPr/>
            </a:pPr>
            <a:r>
              <a:rPr lang="en-US" dirty="0"/>
              <a:t>Projection: what will happened next? </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000"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dirty="0"/>
              <a:t>Source: Situational Awareness and it’s relationship for Driving Safety</a:t>
            </a:r>
          </a:p>
          <a:p>
            <a:pPr marL="0" marR="0" indent="0" algn="l" defTabSz="457200" rtl="0" eaLnBrk="1" fontAlgn="base" latinLnBrk="0" hangingPunct="1">
              <a:lnSpc>
                <a:spcPct val="100000"/>
              </a:lnSpc>
              <a:spcBef>
                <a:spcPct val="30000"/>
              </a:spcBef>
              <a:spcAft>
                <a:spcPct val="0"/>
              </a:spcAft>
              <a:buClrTx/>
              <a:buSzTx/>
              <a:buFontTx/>
              <a:buNone/>
              <a:tabLst/>
              <a:defRPr/>
            </a:pPr>
            <a:r>
              <a:rPr lang="en-US" sz="1000" dirty="0"/>
              <a:t>Jay A. </a:t>
            </a:r>
            <a:r>
              <a:rPr lang="en-US" sz="1000" dirty="0" err="1"/>
              <a:t>Winsten</a:t>
            </a:r>
            <a:r>
              <a:rPr lang="en-US" sz="1000" dirty="0"/>
              <a:t>, Ph.D.</a:t>
            </a:r>
            <a:r>
              <a:rPr lang="en-US" sz="1000" baseline="0" dirty="0"/>
              <a:t> Harvard T.H. Chan School of Public Health </a:t>
            </a:r>
            <a:r>
              <a:rPr lang="en-US" sz="1000" dirty="0"/>
              <a:t> http://lifesaversconference.org/wp-content/uploads/2017/03/WinstenJ.pdf </a:t>
            </a:r>
          </a:p>
          <a:p>
            <a:pPr marL="0" indent="0">
              <a:buFont typeface="Arial" panose="020B0604020202020204" pitchFamily="34" charset="0"/>
              <a:buNone/>
            </a:pPr>
            <a:endParaRPr lang="en-US" dirty="0"/>
          </a:p>
          <a:p>
            <a:pPr marL="0" indent="0" algn="l">
              <a:buFont typeface="Arial" pitchFamily="34" charset="0"/>
              <a:buNone/>
            </a:pPr>
            <a:r>
              <a:rPr lang="en-US" sz="1200" b="0" i="0" dirty="0">
                <a:solidFill>
                  <a:srgbClr val="CC0066"/>
                </a:solidFill>
                <a:latin typeface="Arial" panose="020B0604020202020204" pitchFamily="34" charset="0"/>
                <a:cs typeface="Arial" panose="020B0604020202020204" pitchFamily="34" charset="0"/>
              </a:rPr>
              <a:t>Nearly 8 out of 10 crashes happen within</a:t>
            </a:r>
            <a:r>
              <a:rPr lang="en-US" sz="1200" b="0" i="0" baseline="0" dirty="0">
                <a:solidFill>
                  <a:srgbClr val="CC0066"/>
                </a:solidFill>
                <a:latin typeface="Arial" panose="020B0604020202020204" pitchFamily="34" charset="0"/>
                <a:cs typeface="Arial" panose="020B0604020202020204" pitchFamily="34" charset="0"/>
              </a:rPr>
              <a:t> </a:t>
            </a:r>
            <a:r>
              <a:rPr lang="en-US" sz="1200" b="0" i="0" dirty="0">
                <a:solidFill>
                  <a:srgbClr val="CC0066"/>
                </a:solidFill>
                <a:latin typeface="Arial" panose="020B0604020202020204" pitchFamily="34" charset="0"/>
                <a:cs typeface="Arial" panose="020B0604020202020204" pitchFamily="34" charset="0"/>
              </a:rPr>
              <a:t>three seconds of a driver becoming distracted.</a:t>
            </a:r>
          </a:p>
        </p:txBody>
      </p:sp>
    </p:spTree>
    <p:extLst>
      <p:ext uri="{BB962C8B-B14F-4D97-AF65-F5344CB8AC3E}">
        <p14:creationId xmlns:p14="http://schemas.microsoft.com/office/powerpoint/2010/main" val="2116015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Montana Youth Risk Behavior Survey </a:t>
            </a:r>
          </a:p>
        </p:txBody>
      </p:sp>
      <p:sp>
        <p:nvSpPr>
          <p:cNvPr id="4" name="Slide Number Placeholder 3"/>
          <p:cNvSpPr>
            <a:spLocks noGrp="1"/>
          </p:cNvSpPr>
          <p:nvPr>
            <p:ph type="sldNum" sz="quarter" idx="10"/>
          </p:nvPr>
        </p:nvSpPr>
        <p:spPr/>
        <p:txBody>
          <a:bodyPr/>
          <a:lstStyle/>
          <a:p>
            <a:pPr>
              <a:defRPr/>
            </a:pPr>
            <a:fld id="{5B356D2C-F17E-4E7C-B83F-9219B747313F}" type="slidenum">
              <a:rPr lang="en-US" altLang="en-US" smtClean="0"/>
              <a:pPr>
                <a:defRPr/>
              </a:pPr>
              <a:t>31</a:t>
            </a:fld>
            <a:endParaRPr lang="en-US" altLang="en-US"/>
          </a:p>
        </p:txBody>
      </p:sp>
    </p:spTree>
    <p:extLst>
      <p:ext uri="{BB962C8B-B14F-4D97-AF65-F5344CB8AC3E}">
        <p14:creationId xmlns:p14="http://schemas.microsoft.com/office/powerpoint/2010/main" val="1112812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b="1" dirty="0"/>
              <a:t>Why</a:t>
            </a:r>
            <a:r>
              <a:rPr lang="en-US" altLang="en-US" sz="1400" b="1" baseline="0" dirty="0"/>
              <a:t> is distracted driving dangerous?</a:t>
            </a:r>
            <a:r>
              <a:rPr lang="en-US" altLang="en-US" sz="1400" b="1" dirty="0"/>
              <a:t>  What other distractions</a:t>
            </a:r>
            <a:r>
              <a:rPr lang="en-US" altLang="en-US" sz="1400" b="1" baseline="0" dirty="0"/>
              <a:t> take your focus off the driving task?</a:t>
            </a:r>
            <a:endParaRPr lang="en-US" altLang="en-US" sz="1400" b="1" dirty="0"/>
          </a:p>
          <a:p>
            <a:endParaRPr lang="en-US" altLang="en-US" dirty="0"/>
          </a:p>
          <a:p>
            <a:r>
              <a:rPr lang="en-US" altLang="en-US" dirty="0"/>
              <a:t>Distraction occurs any time </a:t>
            </a:r>
            <a:r>
              <a:rPr lang="en-US" altLang="en-US" u="sng" dirty="0"/>
              <a:t>you take your eyes off the road</a:t>
            </a:r>
            <a:r>
              <a:rPr lang="en-US" altLang="en-US" dirty="0"/>
              <a:t>, your </a:t>
            </a:r>
            <a:r>
              <a:rPr lang="en-US" altLang="en-US" u="sng" dirty="0"/>
              <a:t>hands off the wheel</a:t>
            </a:r>
            <a:r>
              <a:rPr lang="en-US" altLang="en-US" dirty="0"/>
              <a:t>, and your </a:t>
            </a:r>
            <a:r>
              <a:rPr lang="en-US" altLang="en-US" u="sng" dirty="0"/>
              <a:t>mind off your primary task: driving safely.</a:t>
            </a:r>
            <a:r>
              <a:rPr lang="en-US" altLang="en-US" dirty="0"/>
              <a:t> Any non-driving activity you engage in is a potential distraction and </a:t>
            </a:r>
            <a:r>
              <a:rPr lang="en-US" altLang="en-US" b="0" dirty="0"/>
              <a:t>increases your risk of crashing. </a:t>
            </a:r>
          </a:p>
          <a:p>
            <a:endParaRPr lang="en-US" altLang="en-US" dirty="0"/>
          </a:p>
          <a:p>
            <a:r>
              <a:rPr lang="en-US" altLang="en-US" dirty="0"/>
              <a:t>Courtesy of http://www.distraction.gov</a:t>
            </a:r>
          </a:p>
          <a:p>
            <a:endParaRPr lang="en-US" altLang="en-US" dirty="0"/>
          </a:p>
          <a:p>
            <a:r>
              <a:rPr lang="en-US" altLang="en-US" dirty="0"/>
              <a:t>Photos from MS clip art March 2014</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0CE5A1EE-F609-45C9-BAEE-252101F016FF}" type="slidenum">
              <a:rPr lang="en-US" altLang="en-US" smtClean="0">
                <a:solidFill>
                  <a:prstClr val="black"/>
                </a:solidFill>
              </a:rPr>
              <a:pPr eaLnBrk="1" hangingPunct="1">
                <a:spcBef>
                  <a:spcPct val="0"/>
                </a:spcBef>
              </a:pPr>
              <a:t>32</a:t>
            </a:fld>
            <a:endParaRPr lang="en-US" altLang="en-US">
              <a:solidFill>
                <a:prstClr val="black"/>
              </a:solidFill>
            </a:endParaRPr>
          </a:p>
        </p:txBody>
      </p:sp>
    </p:spTree>
    <p:extLst>
      <p:ext uri="{BB962C8B-B14F-4D97-AF65-F5344CB8AC3E}">
        <p14:creationId xmlns:p14="http://schemas.microsoft.com/office/powerpoint/2010/main" val="242221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Stoptextsstopwrecks.org</a:t>
            </a:r>
          </a:p>
          <a:p>
            <a:r>
              <a:rPr lang="en-US" dirty="0"/>
              <a:t>Facebook:</a:t>
            </a:r>
            <a:r>
              <a:rPr lang="en-US" baseline="0" dirty="0"/>
              <a:t> </a:t>
            </a:r>
            <a:r>
              <a:rPr lang="en-US" baseline="0" dirty="0" err="1"/>
              <a:t>stopthetexts</a:t>
            </a:r>
            <a:endParaRPr lang="en-US" baseline="0" dirty="0"/>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33</a:t>
            </a:fld>
            <a:endParaRPr lang="en-US"/>
          </a:p>
        </p:txBody>
      </p:sp>
    </p:spTree>
    <p:extLst>
      <p:ext uri="{BB962C8B-B14F-4D97-AF65-F5344CB8AC3E}">
        <p14:creationId xmlns:p14="http://schemas.microsoft.com/office/powerpoint/2010/main" val="808066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RedThumbReminders.comDistractions.gov</a:t>
            </a:r>
          </a:p>
          <a:p>
            <a:r>
              <a:rPr lang="en-US" dirty="0"/>
              <a:t>TeenDriverSource.org</a:t>
            </a:r>
          </a:p>
          <a:p>
            <a:r>
              <a:rPr lang="en-US" dirty="0"/>
              <a:t>Impact</a:t>
            </a:r>
            <a:r>
              <a:rPr lang="en-US" baseline="0" dirty="0"/>
              <a:t>TeenDrivers.org</a:t>
            </a:r>
          </a:p>
          <a:p>
            <a:endParaRPr lang="en-US" baseline="0" dirty="0"/>
          </a:p>
          <a:p>
            <a:r>
              <a:rPr lang="en-US" baseline="0" dirty="0"/>
              <a:t>More resources for teens and parents at http://www.opi.mt.gov/Programs/DriverEd</a:t>
            </a:r>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34</a:t>
            </a:fld>
            <a:endParaRPr lang="en-US"/>
          </a:p>
        </p:txBody>
      </p:sp>
    </p:spTree>
    <p:extLst>
      <p:ext uri="{BB962C8B-B14F-4D97-AF65-F5344CB8AC3E}">
        <p14:creationId xmlns:p14="http://schemas.microsoft.com/office/powerpoint/2010/main" val="4198911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State Traffic</a:t>
            </a:r>
            <a:r>
              <a:rPr lang="en-US" baseline="0" dirty="0"/>
              <a:t> Education Program </a:t>
            </a:r>
            <a:r>
              <a:rPr lang="en-US" dirty="0"/>
              <a:t>Requirements: ARM 10.307-308</a:t>
            </a:r>
          </a:p>
          <a:p>
            <a:r>
              <a:rPr lang="en-US" dirty="0"/>
              <a:t>25 contact days for each</a:t>
            </a:r>
            <a:r>
              <a:rPr lang="en-US" baseline="0" dirty="0"/>
              <a:t> student</a:t>
            </a:r>
            <a:endParaRPr lang="en-US" dirty="0"/>
          </a:p>
          <a:p>
            <a:r>
              <a:rPr lang="en-US" dirty="0"/>
              <a:t>60 hours – with minimum of 6 hours behind the wheel in-traffic driving instruction scheduled over no less than six student contact days</a:t>
            </a:r>
          </a:p>
        </p:txBody>
      </p:sp>
      <p:sp>
        <p:nvSpPr>
          <p:cNvPr id="4" name="Slide Number Placeholder 3"/>
          <p:cNvSpPr>
            <a:spLocks noGrp="1"/>
          </p:cNvSpPr>
          <p:nvPr>
            <p:ph type="sldNum" sz="quarter" idx="10"/>
          </p:nvPr>
        </p:nvSpPr>
        <p:spPr/>
        <p:txBody>
          <a:bodyPr/>
          <a:lstStyle/>
          <a:p>
            <a:fld id="{FBABF853-1CC4-491C-8BEF-92E0171C0538}" type="slidenum">
              <a:rPr lang="en-US" smtClean="0"/>
              <a:pPr/>
              <a:t>35</a:t>
            </a:fld>
            <a:endParaRPr lang="en-US"/>
          </a:p>
        </p:txBody>
      </p:sp>
    </p:spTree>
    <p:extLst>
      <p:ext uri="{BB962C8B-B14F-4D97-AF65-F5344CB8AC3E}">
        <p14:creationId xmlns:p14="http://schemas.microsoft.com/office/powerpoint/2010/main" val="1665670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Sample KEYS Parent and Teen homework </a:t>
            </a:r>
          </a:p>
          <a:p>
            <a:r>
              <a:rPr lang="en-US" dirty="0"/>
              <a:t>2009</a:t>
            </a:r>
          </a:p>
        </p:txBody>
      </p:sp>
      <p:sp>
        <p:nvSpPr>
          <p:cNvPr id="4" name="Slide Number Placeholder 3"/>
          <p:cNvSpPr>
            <a:spLocks noGrp="1"/>
          </p:cNvSpPr>
          <p:nvPr>
            <p:ph type="sldNum" sz="quarter" idx="10"/>
          </p:nvPr>
        </p:nvSpPr>
        <p:spPr/>
        <p:txBody>
          <a:bodyPr/>
          <a:lstStyle/>
          <a:p>
            <a:fld id="{FBABF853-1CC4-491C-8BEF-92E0171C0538}" type="slidenum">
              <a:rPr lang="en-US" smtClean="0"/>
              <a:pPr/>
              <a:t>36</a:t>
            </a:fld>
            <a:endParaRPr lang="en-US"/>
          </a:p>
        </p:txBody>
      </p:sp>
    </p:spTree>
    <p:extLst>
      <p:ext uri="{BB962C8B-B14F-4D97-AF65-F5344CB8AC3E}">
        <p14:creationId xmlns:p14="http://schemas.microsoft.com/office/powerpoint/2010/main" val="3541782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Skills Assessment KEYS Project 2009</a:t>
            </a:r>
          </a:p>
          <a:p>
            <a:endParaRPr lang="en-US" dirty="0"/>
          </a:p>
          <a:p>
            <a:r>
              <a:rPr lang="en-US" dirty="0"/>
              <a:t>http://opi.mt.gov/Digital-Asset-Manager?folderId=45295&amp;view=gridview&amp;pageSize=2147483647</a:t>
            </a:r>
          </a:p>
          <a:p>
            <a:endParaRPr lang="en-US" dirty="0"/>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37</a:t>
            </a:fld>
            <a:endParaRPr lang="en-US"/>
          </a:p>
        </p:txBody>
      </p:sp>
    </p:spTree>
    <p:extLst>
      <p:ext uri="{BB962C8B-B14F-4D97-AF65-F5344CB8AC3E}">
        <p14:creationId xmlns:p14="http://schemas.microsoft.com/office/powerpoint/2010/main" val="2329219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incentives for teens to enroll in driver education is to qualify for a driver license before age 16. Parents value the professional instruction and guided practice to help their teens develop safe driving skills and habits. </a:t>
            </a:r>
          </a:p>
          <a:p>
            <a:endParaRPr lang="en-US" dirty="0"/>
          </a:p>
          <a:p>
            <a:pPr lvl="0"/>
            <a:r>
              <a:rPr lang="en-US" dirty="0"/>
              <a:t>Generally teachers cover the first few modules on Preparing to Drive,  Basic Control and Traffic Laws before administering the CDTP tests.</a:t>
            </a:r>
          </a:p>
          <a:p>
            <a:pPr lvl="0"/>
            <a:endParaRPr lang="en-US" dirty="0"/>
          </a:p>
          <a:p>
            <a:pPr lvl="0"/>
            <a:r>
              <a:rPr lang="en-US" dirty="0"/>
              <a:t>Students must be age 14.5 and  participating in traffic education to be eligible to take the DOJ/MVD Knowledge test</a:t>
            </a:r>
            <a:r>
              <a:rPr lang="en-US" baseline="0" dirty="0"/>
              <a:t> and receive a Traffic Education Learner’s License.</a:t>
            </a:r>
            <a:endParaRPr lang="en-US" dirty="0"/>
          </a:p>
          <a:p>
            <a:pPr lvl="0"/>
            <a:endParaRPr lang="en-US" dirty="0"/>
          </a:p>
          <a:p>
            <a:pPr lvl="0"/>
            <a:r>
              <a:rPr lang="en-US" dirty="0"/>
              <a:t>Passing the Knowledge Test could create the illusion that teens know how to drive even though the MT Driver Manual includes: </a:t>
            </a:r>
          </a:p>
          <a:p>
            <a:pPr lvl="0"/>
            <a:endParaRPr lang="en-US" dirty="0"/>
          </a:p>
          <a:p>
            <a:r>
              <a:rPr lang="en-US" b="1" dirty="0"/>
              <a:t>“SECTION 6 - SAFE DRIVING TIPS</a:t>
            </a:r>
            <a:endParaRPr lang="en-US" dirty="0"/>
          </a:p>
          <a:p>
            <a:r>
              <a:rPr lang="en-US" dirty="0"/>
              <a:t>No manual can teach you how to operate a vehicle or be a safe driver. Driving requires skill you can only gain through instruction and practice, and even then it all depends on how you choose to apply what you have learned.”</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994684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12121"/>
                </a:solidFill>
              </a:rPr>
              <a:t>Most school districts in Montana participate in the </a:t>
            </a:r>
            <a:r>
              <a:rPr lang="en-US" b="1" dirty="0">
                <a:solidFill>
                  <a:srgbClr val="212121"/>
                </a:solidFill>
              </a:rPr>
              <a:t>Cooperative Driver Testing Program </a:t>
            </a:r>
            <a:r>
              <a:rPr lang="en-US" dirty="0">
                <a:solidFill>
                  <a:srgbClr val="212121"/>
                </a:solidFill>
              </a:rPr>
              <a:t>(CDTP), which allows a trained and certified driver education instructor to administer the written exam and road test to students taking driver education.</a:t>
            </a:r>
          </a:p>
          <a:p>
            <a:endParaRPr lang="en-US" dirty="0">
              <a:solidFill>
                <a:srgbClr val="212121"/>
              </a:solidFill>
            </a:endParaRPr>
          </a:p>
          <a:p>
            <a:r>
              <a:rPr lang="en-US" dirty="0">
                <a:solidFill>
                  <a:srgbClr val="212121"/>
                </a:solidFill>
              </a:rPr>
              <a:t>To participate in the program and allow teen to receive a learner license</a:t>
            </a:r>
            <a:r>
              <a:rPr lang="en-US" baseline="0" dirty="0">
                <a:solidFill>
                  <a:srgbClr val="212121"/>
                </a:solidFill>
              </a:rPr>
              <a:t> as part of the driver education course</a:t>
            </a:r>
            <a:r>
              <a:rPr lang="en-US" dirty="0">
                <a:solidFill>
                  <a:srgbClr val="212121"/>
                </a:solidFill>
              </a:rPr>
              <a:t>, parents or guardians must fill out a driver license application and provide the same documentation to the school district that they would bring to the driver exam station.</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39</a:t>
            </a:fld>
            <a:endParaRPr lang="en-US"/>
          </a:p>
        </p:txBody>
      </p:sp>
    </p:spTree>
    <p:extLst>
      <p:ext uri="{BB962C8B-B14F-4D97-AF65-F5344CB8AC3E}">
        <p14:creationId xmlns:p14="http://schemas.microsoft.com/office/powerpoint/2010/main" val="1208457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a:xfrm>
            <a:off x="163513" y="685800"/>
            <a:ext cx="6686550" cy="5016500"/>
          </a:xfrm>
          <a:ln/>
        </p:spPr>
      </p:sp>
      <p:sp>
        <p:nvSpPr>
          <p:cNvPr id="118787" name="Rectangle 3"/>
          <p:cNvSpPr>
            <a:spLocks noGrp="1"/>
          </p:cNvSpPr>
          <p:nvPr>
            <p:ph type="body" idx="1"/>
          </p:nvPr>
        </p:nvSpPr>
        <p:spPr>
          <a:xfrm>
            <a:off x="686098" y="5902476"/>
            <a:ext cx="5485805" cy="1185333"/>
          </a:xfrm>
        </p:spPr>
        <p:txBody>
          <a:bodyPr>
            <a:normAutofit fontScale="25000" lnSpcReduction="20000"/>
          </a:bodyPr>
          <a:lstStyle/>
          <a:p>
            <a:r>
              <a:rPr lang="en-US" dirty="0"/>
              <a:t>“A teen driver’s greatest lifetime chance of crashing occurs in the first 6 to 12 months after receiving a driver license.”  </a:t>
            </a:r>
          </a:p>
          <a:p>
            <a:endParaRPr lang="en-US" dirty="0"/>
          </a:p>
          <a:p>
            <a:r>
              <a:rPr lang="en-US" dirty="0"/>
              <a:t>Lowest lifetime crash risk is during supervised learner period.</a:t>
            </a:r>
          </a:p>
          <a:p>
            <a:endParaRPr lang="en-US" dirty="0"/>
          </a:p>
          <a:p>
            <a:r>
              <a:rPr lang="en-US" dirty="0"/>
              <a:t>https://injury.research.chop.edu/traffic-injury-prevention/teen-driver-safety#.WgSzc8anGM8</a:t>
            </a:r>
          </a:p>
          <a:p>
            <a:endParaRPr lang="en-US" dirty="0"/>
          </a:p>
          <a:p>
            <a:pPr eaLnBrk="1" hangingPunct="1">
              <a:spcBef>
                <a:spcPts val="0"/>
              </a:spcBef>
              <a:buClr>
                <a:schemeClr val="accent1"/>
              </a:buClr>
              <a:buSzPct val="85000"/>
            </a:pPr>
            <a:r>
              <a:rPr lang="en-US" sz="2000" dirty="0">
                <a:latin typeface="+mn-lt"/>
                <a:cs typeface="Arial" panose="020B0604020202020204" pitchFamily="34" charset="0"/>
              </a:rPr>
              <a:t>Inexperienced Montana teens crash because they:</a:t>
            </a:r>
          </a:p>
          <a:p>
            <a:pPr lvl="1" indent="-457200" eaLnBrk="1" hangingPunct="1">
              <a:spcBef>
                <a:spcPts val="0"/>
              </a:spcBef>
              <a:spcAft>
                <a:spcPts val="600"/>
              </a:spcAft>
              <a:buSzPct val="100000"/>
              <a:buFont typeface="Arial" pitchFamily="34" charset="0"/>
              <a:buChar char="•"/>
            </a:pPr>
            <a:r>
              <a:rPr lang="en-US" sz="2000" dirty="0">
                <a:latin typeface="+mn-lt"/>
                <a:cs typeface="Arial" panose="020B0604020202020204" pitchFamily="34" charset="0"/>
              </a:rPr>
              <a:t>Have distracting passengers.</a:t>
            </a:r>
          </a:p>
          <a:p>
            <a:pPr lvl="1" indent="-457200" eaLnBrk="1" hangingPunct="1">
              <a:spcBef>
                <a:spcPts val="0"/>
              </a:spcBef>
              <a:spcAft>
                <a:spcPts val="600"/>
              </a:spcAft>
              <a:buSzPct val="100000"/>
              <a:buFont typeface="Arial" pitchFamily="34" charset="0"/>
              <a:buChar char="•"/>
            </a:pPr>
            <a:r>
              <a:rPr lang="en-US" sz="2000" dirty="0">
                <a:latin typeface="+mn-lt"/>
                <a:cs typeface="Arial" panose="020B0604020202020204" pitchFamily="34" charset="0"/>
              </a:rPr>
              <a:t>Drive too fast at curves and in poor weather conditions (ice, snow, fog).</a:t>
            </a:r>
          </a:p>
          <a:p>
            <a:pPr lvl="1" indent="-457200" eaLnBrk="1" hangingPunct="1">
              <a:spcBef>
                <a:spcPts val="0"/>
              </a:spcBef>
              <a:spcAft>
                <a:spcPts val="600"/>
              </a:spcAft>
              <a:buSzPct val="100000"/>
              <a:buFont typeface="Arial" pitchFamily="34" charset="0"/>
              <a:buChar char="•"/>
            </a:pPr>
            <a:r>
              <a:rPr lang="en-US" sz="2000" dirty="0">
                <a:latin typeface="+mn-lt"/>
                <a:cs typeface="Arial" panose="020B0604020202020204" pitchFamily="34" charset="0"/>
              </a:rPr>
              <a:t>Fail to see Line of Sight – Path of Travel (LOS-POT) far enough in advance.</a:t>
            </a:r>
          </a:p>
          <a:p>
            <a:pPr lvl="1" indent="-457200" eaLnBrk="1" hangingPunct="1">
              <a:spcBef>
                <a:spcPts val="0"/>
              </a:spcBef>
              <a:spcAft>
                <a:spcPts val="600"/>
              </a:spcAft>
              <a:buSzPct val="100000"/>
              <a:buFont typeface="Arial" pitchFamily="34" charset="0"/>
              <a:buChar char="•"/>
            </a:pPr>
            <a:r>
              <a:rPr lang="en-US" sz="2000" dirty="0">
                <a:latin typeface="+mn-lt"/>
                <a:cs typeface="Arial" panose="020B0604020202020204" pitchFamily="34" charset="0"/>
              </a:rPr>
              <a:t>Lose control of out-of-balance SUV or pickup truck that rolls.</a:t>
            </a:r>
          </a:p>
          <a:p>
            <a:pPr lvl="1" indent="-457200" eaLnBrk="1" hangingPunct="1">
              <a:spcBef>
                <a:spcPts val="0"/>
              </a:spcBef>
              <a:spcAft>
                <a:spcPts val="600"/>
              </a:spcAft>
              <a:buSzPct val="100000"/>
              <a:buFont typeface="Arial" pitchFamily="34" charset="0"/>
              <a:buChar char="•"/>
            </a:pPr>
            <a:r>
              <a:rPr lang="en-US" sz="2000" dirty="0">
                <a:latin typeface="+mn-lt"/>
                <a:cs typeface="Arial" panose="020B0604020202020204" pitchFamily="34" charset="0"/>
              </a:rPr>
              <a:t>Lack judgment.</a:t>
            </a:r>
          </a:p>
          <a:p>
            <a:pPr lvl="1" indent="-457200" eaLnBrk="1" hangingPunct="1">
              <a:spcBef>
                <a:spcPts val="0"/>
              </a:spcBef>
              <a:spcAft>
                <a:spcPts val="600"/>
              </a:spcAft>
              <a:buSzPct val="100000"/>
              <a:buFont typeface="Arial" pitchFamily="34" charset="0"/>
              <a:buChar char="•"/>
            </a:pPr>
            <a:r>
              <a:rPr lang="en-US" sz="2000" dirty="0">
                <a:latin typeface="+mn-lt"/>
                <a:cs typeface="Arial" panose="020B0604020202020204" pitchFamily="34" charset="0"/>
              </a:rPr>
              <a:t>Drive late at night.</a:t>
            </a:r>
          </a:p>
          <a:p>
            <a:endParaRPr lang="en-US" dirty="0"/>
          </a:p>
        </p:txBody>
      </p:sp>
    </p:spTree>
    <p:extLst>
      <p:ext uri="{BB962C8B-B14F-4D97-AF65-F5344CB8AC3E}">
        <p14:creationId xmlns:p14="http://schemas.microsoft.com/office/powerpoint/2010/main" val="8816796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11" charset="-128"/>
                <a:cs typeface="+mn-cs"/>
              </a:rPr>
              <a:t>Make an appointment EARLY, either online or by phone where required</a:t>
            </a:r>
          </a:p>
          <a:p>
            <a:r>
              <a:rPr lang="en-US" sz="1200" kern="1200" dirty="0">
                <a:solidFill>
                  <a:schemeClr val="tx1"/>
                </a:solidFill>
                <a:effectLst/>
                <a:latin typeface="+mn-lt"/>
                <a:ea typeface="ＭＳ Ｐゴシック" pitchFamily="-111" charset="-128"/>
                <a:cs typeface="+mn-cs"/>
              </a:rPr>
              <a:t> </a:t>
            </a:r>
          </a:p>
          <a:p>
            <a:r>
              <a:rPr lang="en-US" sz="1200" kern="1200" dirty="0">
                <a:solidFill>
                  <a:schemeClr val="tx1"/>
                </a:solidFill>
                <a:effectLst/>
                <a:latin typeface="+mn-lt"/>
                <a:ea typeface="ＭＳ Ｐゴシック" pitchFamily="-111" charset="-128"/>
                <a:cs typeface="+mn-cs"/>
              </a:rPr>
              <a:t>When scheduling your appointment, fill out the online form in Driver Ed section. 10% of students will be chosen to take the road test again.</a:t>
            </a:r>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40</a:t>
            </a:fld>
            <a:endParaRPr lang="en-US"/>
          </a:p>
        </p:txBody>
      </p:sp>
    </p:spTree>
    <p:extLst>
      <p:ext uri="{BB962C8B-B14F-4D97-AF65-F5344CB8AC3E}">
        <p14:creationId xmlns:p14="http://schemas.microsoft.com/office/powerpoint/2010/main" val="741999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11" charset="-128"/>
                <a:cs typeface="+mn-cs"/>
              </a:rPr>
              <a:t>This is a good slide to print out and keep handy for the day you go to the Driver Exam Station to get your restricted license.</a:t>
            </a:r>
          </a:p>
          <a:p>
            <a:r>
              <a:rPr lang="en-US" sz="1200" kern="1200" dirty="0">
                <a:solidFill>
                  <a:schemeClr val="tx1"/>
                </a:solidFill>
                <a:effectLst/>
                <a:latin typeface="+mn-lt"/>
                <a:ea typeface="ＭＳ Ｐゴシック" pitchFamily="-111" charset="-128"/>
                <a:cs typeface="+mn-cs"/>
              </a:rPr>
              <a:t> </a:t>
            </a:r>
          </a:p>
          <a:p>
            <a:r>
              <a:rPr lang="en-US" sz="1200" kern="1200" dirty="0">
                <a:solidFill>
                  <a:schemeClr val="tx1"/>
                </a:solidFill>
                <a:effectLst/>
                <a:latin typeface="+mn-lt"/>
                <a:ea typeface="ＭＳ Ｐゴシック" pitchFamily="-111" charset="-128"/>
                <a:cs typeface="+mn-cs"/>
              </a:rPr>
              <a:t>Be prepared to pay the fee.</a:t>
            </a:r>
          </a:p>
          <a:p>
            <a:r>
              <a:rPr lang="en-US" sz="1200" kern="1200" dirty="0">
                <a:solidFill>
                  <a:schemeClr val="tx1"/>
                </a:solidFill>
                <a:effectLst/>
                <a:latin typeface="+mn-lt"/>
                <a:ea typeface="ＭＳ Ｐゴシック" pitchFamily="-111" charset="-128"/>
                <a:cs typeface="+mn-cs"/>
              </a:rPr>
              <a:t> </a:t>
            </a:r>
          </a:p>
          <a:p>
            <a:r>
              <a:rPr lang="en-US" sz="1200" kern="1200" dirty="0">
                <a:solidFill>
                  <a:schemeClr val="tx1"/>
                </a:solidFill>
                <a:effectLst/>
                <a:latin typeface="+mn-lt"/>
                <a:ea typeface="ＭＳ Ｐゴシック" pitchFamily="-111" charset="-128"/>
                <a:cs typeface="+mn-cs"/>
              </a:rPr>
              <a:t>Visit </a:t>
            </a:r>
            <a:r>
              <a:rPr lang="en-US" sz="1200" u="sng" kern="1200" dirty="0">
                <a:solidFill>
                  <a:schemeClr val="tx1"/>
                </a:solidFill>
                <a:effectLst/>
                <a:latin typeface="+mn-lt"/>
                <a:ea typeface="ＭＳ Ｐゴシック" pitchFamily="-111" charset="-128"/>
                <a:cs typeface="+mn-cs"/>
                <a:hlinkClick r:id="rId3"/>
              </a:rPr>
              <a:t>https://dojmt.gov/driving/</a:t>
            </a:r>
            <a:r>
              <a:rPr lang="en-US" sz="1200" kern="1200" dirty="0">
                <a:solidFill>
                  <a:schemeClr val="tx1"/>
                </a:solidFill>
                <a:effectLst/>
                <a:latin typeface="+mn-lt"/>
                <a:ea typeface="ＭＳ Ｐゴシック" pitchFamily="-111" charset="-128"/>
                <a:cs typeface="+mn-cs"/>
              </a:rPr>
              <a:t> for more info.</a:t>
            </a:r>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41</a:t>
            </a:fld>
            <a:endParaRPr lang="en-US"/>
          </a:p>
        </p:txBody>
      </p:sp>
    </p:spTree>
    <p:extLst>
      <p:ext uri="{BB962C8B-B14F-4D97-AF65-F5344CB8AC3E}">
        <p14:creationId xmlns:p14="http://schemas.microsoft.com/office/powerpoint/2010/main" val="4232172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D20F4-8AB3-4316-AF1C-E93F8B7E2440}"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61292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a:xfrm>
            <a:off x="198438" y="685800"/>
            <a:ext cx="6543675" cy="4908550"/>
          </a:xfrm>
          <a:noFill/>
        </p:spPr>
      </p:sp>
      <p:sp>
        <p:nvSpPr>
          <p:cNvPr id="3" name="Notes Placeholder 2"/>
          <p:cNvSpPr>
            <a:spLocks noGrp="1"/>
          </p:cNvSpPr>
          <p:nvPr>
            <p:ph type="body" idx="1"/>
          </p:nvPr>
        </p:nvSpPr>
        <p:spPr/>
        <p:txBody>
          <a:bodyPr>
            <a:normAutofit/>
          </a:bodyPr>
          <a:lstStyle/>
          <a:p>
            <a:r>
              <a:rPr lang="en-US" dirty="0"/>
              <a:t>David</a:t>
            </a:r>
            <a:r>
              <a:rPr lang="en-US" baseline="0" dirty="0"/>
              <a:t> Huff</a:t>
            </a:r>
          </a:p>
          <a:p>
            <a:r>
              <a:rPr lang="en-US" baseline="0" dirty="0"/>
              <a:t>Traffic Education Director – 1992-2011</a:t>
            </a:r>
          </a:p>
          <a:p>
            <a:r>
              <a:rPr lang="en-US" baseline="0" dirty="0"/>
              <a:t>Montana Office of Public Instruction</a:t>
            </a:r>
          </a:p>
          <a:p>
            <a:endParaRPr lang="en-US" dirty="0"/>
          </a:p>
        </p:txBody>
      </p:sp>
    </p:spTree>
    <p:extLst>
      <p:ext uri="{BB962C8B-B14F-4D97-AF65-F5344CB8AC3E}">
        <p14:creationId xmlns:p14="http://schemas.microsoft.com/office/powerpoint/2010/main" val="323362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Montana Highway Traffic Safety Problem Identification FFY2017 http://www.mdt.mt.gov/publications/docs/brochures/safety/probid.pdf</a:t>
            </a:r>
          </a:p>
          <a:p>
            <a:endParaRPr lang="en-US" baseline="0" dirty="0"/>
          </a:p>
          <a:p>
            <a:pPr marL="0" indent="0">
              <a:lnSpc>
                <a:spcPct val="110000"/>
              </a:lnSpc>
              <a:spcBef>
                <a:spcPts val="0"/>
              </a:spcBef>
              <a:spcAft>
                <a:spcPts val="1000"/>
              </a:spcAft>
              <a:buNone/>
            </a:pPr>
            <a:r>
              <a:rPr lang="en-US" dirty="0"/>
              <a:t>On Montana roadways in 2015:</a:t>
            </a:r>
          </a:p>
          <a:p>
            <a:pPr marL="171450" indent="-171450">
              <a:lnSpc>
                <a:spcPct val="110000"/>
              </a:lnSpc>
              <a:spcBef>
                <a:spcPts val="0"/>
              </a:spcBef>
              <a:spcAft>
                <a:spcPts val="1000"/>
              </a:spcAft>
              <a:buFont typeface="Arial" panose="020B0604020202020204" pitchFamily="34" charset="0"/>
              <a:buChar char="•"/>
            </a:pPr>
            <a:r>
              <a:rPr lang="en-US" dirty="0"/>
              <a:t>224 people died in crashes.</a:t>
            </a:r>
          </a:p>
          <a:p>
            <a:pPr marL="171450" indent="-171450">
              <a:lnSpc>
                <a:spcPct val="110000"/>
              </a:lnSpc>
              <a:spcBef>
                <a:spcPts val="0"/>
              </a:spcBef>
              <a:spcAft>
                <a:spcPts val="1000"/>
              </a:spcAft>
              <a:buFont typeface="Arial" panose="020B0604020202020204" pitchFamily="34" charset="0"/>
              <a:buChar char="•"/>
            </a:pPr>
            <a:r>
              <a:rPr lang="en-US" dirty="0"/>
              <a:t>118 deaths are attributed to not wearing a seat belt.</a:t>
            </a:r>
          </a:p>
          <a:p>
            <a:pPr marL="171450" indent="-171450">
              <a:lnSpc>
                <a:spcPct val="110000"/>
              </a:lnSpc>
              <a:spcBef>
                <a:spcPts val="0"/>
              </a:spcBef>
              <a:spcAft>
                <a:spcPts val="1000"/>
              </a:spcAft>
              <a:buFont typeface="Arial" panose="020B0604020202020204" pitchFamily="34" charset="0"/>
              <a:buChar char="•"/>
            </a:pPr>
            <a:r>
              <a:rPr lang="en-US" dirty="0"/>
              <a:t>86 were ejected.</a:t>
            </a:r>
          </a:p>
          <a:p>
            <a:pPr marL="171450" indent="-171450">
              <a:lnSpc>
                <a:spcPct val="110000"/>
              </a:lnSpc>
              <a:spcBef>
                <a:spcPts val="0"/>
              </a:spcBef>
              <a:spcAft>
                <a:spcPts val="1000"/>
              </a:spcAft>
              <a:buFont typeface="Arial" panose="020B0604020202020204" pitchFamily="34" charset="0"/>
              <a:buChar char="•"/>
            </a:pPr>
            <a:r>
              <a:rPr lang="en-US" dirty="0"/>
              <a:t>200 of 248 of unbelted passengers suffered fatal or serious injuries.</a:t>
            </a:r>
          </a:p>
          <a:p>
            <a:pPr marL="171450" indent="-171450">
              <a:lnSpc>
                <a:spcPct val="110000"/>
              </a:lnSpc>
              <a:spcBef>
                <a:spcPts val="0"/>
              </a:spcBef>
              <a:spcAft>
                <a:spcPts val="1000"/>
              </a:spcAft>
              <a:buFont typeface="Arial" panose="020B0604020202020204" pitchFamily="34" charset="0"/>
              <a:buChar char="•"/>
            </a:pPr>
            <a:r>
              <a:rPr lang="en-US" dirty="0"/>
              <a:t>111 of the 118 unrestrained people died in crashes on rural roads.</a:t>
            </a:r>
          </a:p>
          <a:p>
            <a:pPr marL="171450" indent="-171450">
              <a:lnSpc>
                <a:spcPct val="120000"/>
              </a:lnSpc>
              <a:buFont typeface="Arial" panose="020B0604020202020204" pitchFamily="34" charset="0"/>
              <a:buChar char="•"/>
            </a:pPr>
            <a:r>
              <a:rPr lang="en-US" dirty="0"/>
              <a:t>Seventy percent (70%) of the time, when the driver is unbuckled, children in the vehicle are </a:t>
            </a:r>
            <a:r>
              <a:rPr lang="en-US" b="1" dirty="0"/>
              <a:t>also</a:t>
            </a:r>
            <a:r>
              <a:rPr lang="en-US" dirty="0"/>
              <a:t> unbuckled.</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5</a:t>
            </a:fld>
            <a:endParaRPr lang="en-US"/>
          </a:p>
        </p:txBody>
      </p:sp>
    </p:spTree>
    <p:extLst>
      <p:ext uri="{BB962C8B-B14F-4D97-AF65-F5344CB8AC3E}">
        <p14:creationId xmlns:p14="http://schemas.microsoft.com/office/powerpoint/2010/main" val="4179246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MDT Fatal Crash Data ten years 2006-2015</a:t>
            </a:r>
          </a:p>
        </p:txBody>
      </p:sp>
      <p:sp>
        <p:nvSpPr>
          <p:cNvPr id="4" name="Slide Number Placeholder 3"/>
          <p:cNvSpPr>
            <a:spLocks noGrp="1"/>
          </p:cNvSpPr>
          <p:nvPr>
            <p:ph type="sldNum" sz="quarter" idx="10"/>
          </p:nvPr>
        </p:nvSpPr>
        <p:spPr/>
        <p:txBody>
          <a:bodyPr/>
          <a:lstStyle/>
          <a:p>
            <a:fld id="{FBABF853-1CC4-491C-8BEF-92E0171C0538}" type="slidenum">
              <a:rPr lang="en-US" smtClean="0"/>
              <a:pPr/>
              <a:t>6</a:t>
            </a:fld>
            <a:endParaRPr lang="en-US"/>
          </a:p>
        </p:txBody>
      </p:sp>
    </p:spTree>
    <p:extLst>
      <p:ext uri="{BB962C8B-B14F-4D97-AF65-F5344CB8AC3E}">
        <p14:creationId xmlns:p14="http://schemas.microsoft.com/office/powerpoint/2010/main" val="1983352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 Risk Behavior Survey data – 2011,</a:t>
            </a:r>
            <a:r>
              <a:rPr lang="en-US" baseline="0" dirty="0"/>
              <a:t> </a:t>
            </a:r>
            <a:r>
              <a:rPr lang="en-US" dirty="0"/>
              <a:t>2013, 2015,2017</a:t>
            </a:r>
          </a:p>
          <a:p>
            <a:endParaRPr lang="en-US" dirty="0"/>
          </a:p>
          <a:p>
            <a:r>
              <a:rPr lang="en-US" dirty="0"/>
              <a:t>Young Montana drivers and passengers who say they always wore a seat belt.</a:t>
            </a:r>
          </a:p>
        </p:txBody>
      </p:sp>
      <p:sp>
        <p:nvSpPr>
          <p:cNvPr id="4" name="Slide Number Placeholder 3"/>
          <p:cNvSpPr>
            <a:spLocks noGrp="1"/>
          </p:cNvSpPr>
          <p:nvPr>
            <p:ph type="sldNum" sz="quarter" idx="10"/>
          </p:nvPr>
        </p:nvSpPr>
        <p:spPr/>
        <p:txBody>
          <a:bodyPr/>
          <a:lstStyle/>
          <a:p>
            <a:fld id="{FBABF853-1CC4-491C-8BEF-92E0171C0538}" type="slidenum">
              <a:rPr lang="en-US" smtClean="0"/>
              <a:pPr/>
              <a:t>7</a:t>
            </a:fld>
            <a:endParaRPr lang="en-US"/>
          </a:p>
        </p:txBody>
      </p:sp>
    </p:spTree>
    <p:extLst>
      <p:ext uri="{BB962C8B-B14F-4D97-AF65-F5344CB8AC3E}">
        <p14:creationId xmlns:p14="http://schemas.microsoft.com/office/powerpoint/2010/main" val="3686378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a:xfrm>
            <a:off x="147638" y="685800"/>
            <a:ext cx="6511925" cy="4884738"/>
          </a:xfrm>
          <a:noFill/>
        </p:spPr>
      </p:sp>
      <p:sp>
        <p:nvSpPr>
          <p:cNvPr id="45059" name="Rectangle 3"/>
          <p:cNvSpPr>
            <a:spLocks noGrp="1"/>
          </p:cNvSpPr>
          <p:nvPr>
            <p:ph type="body" idx="1"/>
          </p:nvPr>
        </p:nvSpPr>
        <p:spPr>
          <a:xfrm>
            <a:off x="352726" y="5793619"/>
            <a:ext cx="5973961" cy="2576286"/>
          </a:xfrm>
          <a:noFill/>
          <a:ln/>
        </p:spPr>
        <p:txBody>
          <a:bodyPr>
            <a:normAutofit/>
          </a:bodyPr>
          <a:lstStyle/>
          <a:p>
            <a:pPr eaLnBrk="1" hangingPunct="1"/>
            <a:r>
              <a:rPr lang="en-US" sz="1300" dirty="0"/>
              <a:t>Guided practice is essential to skill development in sports and in the complex task of driving.</a:t>
            </a:r>
          </a:p>
          <a:p>
            <a:pPr eaLnBrk="1" hangingPunct="1"/>
            <a:endParaRPr lang="en-US" sz="1300" dirty="0"/>
          </a:p>
          <a:p>
            <a:pPr eaLnBrk="1" hangingPunct="1"/>
            <a:r>
              <a:rPr lang="en-US" sz="1300" dirty="0"/>
              <a:t>To build competence, novice drivers need a minimum of 50 hours of supervised practice driving under varied conditions before they get their license.  Montana’s GDL also requires 10 hours of supervised practice at night. </a:t>
            </a:r>
          </a:p>
          <a:p>
            <a:pPr eaLnBrk="1" hangingPunct="1"/>
            <a:endParaRPr lang="en-US" sz="1300" dirty="0"/>
          </a:p>
          <a:p>
            <a:pPr eaLnBrk="1" hangingPunct="1"/>
            <a:r>
              <a:rPr lang="en-US" sz="1300" dirty="0"/>
              <a:t>Learner Licenses are valid for one year.  Teens who need more practice can</a:t>
            </a:r>
            <a:r>
              <a:rPr lang="en-US" sz="1300" baseline="0" dirty="0"/>
              <a:t> apply for another learner license at the driver exam station.</a:t>
            </a:r>
            <a:r>
              <a:rPr lang="en-US" sz="1300" dirty="0"/>
              <a:t> </a:t>
            </a:r>
          </a:p>
        </p:txBody>
      </p:sp>
    </p:spTree>
    <p:extLst>
      <p:ext uri="{BB962C8B-B14F-4D97-AF65-F5344CB8AC3E}">
        <p14:creationId xmlns:p14="http://schemas.microsoft.com/office/powerpoint/2010/main" val="3673165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a:t>Effective May 4, 2017 teens with a learner license can practice driving with parents, legal guardians and other adults authorized by the parent/guardian. Parents/guardians</a:t>
            </a:r>
            <a:r>
              <a:rPr lang="en-US" sz="1200" baseline="0" dirty="0"/>
              <a:t> are still responsible for any loss or damage caused by the teen driver. </a:t>
            </a:r>
            <a:endParaRPr lang="en-US" sz="1200" dirty="0"/>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a:t>Even after they get their license teens will likely need more opportunities to practice in specific conditions with an adult,</a:t>
            </a:r>
            <a:r>
              <a:rPr lang="en-US" sz="1200" baseline="0" dirty="0"/>
              <a:t> s</a:t>
            </a:r>
            <a:r>
              <a:rPr lang="en-US" sz="1200" dirty="0"/>
              <a:t>uch as ice and snow, if they learned to drive in the summer. </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a:t>Research supports a second stage of driver education after 6 months of practice. The Montana Highway Patrol (MHP) offers the Alive at 25 program and Montana DRIVE offers teen summer workshops</a:t>
            </a:r>
            <a:r>
              <a:rPr lang="en-US" sz="1200" baseline="0" dirty="0"/>
              <a:t> – http://</a:t>
            </a:r>
            <a:r>
              <a:rPr lang="en-US" sz="1200" dirty="0"/>
              <a:t>MontanaDRIVE.mt.gov.</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9</a:t>
            </a:fld>
            <a:endParaRPr lang="en-US"/>
          </a:p>
        </p:txBody>
      </p:sp>
    </p:spTree>
    <p:extLst>
      <p:ext uri="{BB962C8B-B14F-4D97-AF65-F5344CB8AC3E}">
        <p14:creationId xmlns:p14="http://schemas.microsoft.com/office/powerpoint/2010/main" val="3852953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673091-8582-4856-9346-82F645640F99}" type="datetime1">
              <a:rPr lang="en-US" smtClean="0">
                <a:solidFill>
                  <a:prstClr val="black">
                    <a:tint val="75000"/>
                  </a:prstClr>
                </a:solidFill>
              </a:rPr>
              <a:t>2/26/2018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6417A9EC-4D43-4E66-B2A2-267A38822EF1}"/>
              </a:ext>
            </a:extLst>
          </p:cNvPr>
          <p:cNvSpPr txBox="1">
            <a:spLocks/>
          </p:cNvSpPr>
          <p:nvPr userDrawn="1"/>
        </p:nvSpPr>
        <p:spPr>
          <a:xfrm>
            <a:off x="6705600" y="6368766"/>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pitchFamily="-111"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1"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1"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1"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1" charset="-128"/>
                <a:cs typeface="+mn-cs"/>
              </a:defRPr>
            </a:lvl5pPr>
            <a:lvl6pPr marL="2286000" algn="l" defTabSz="914400" rtl="0" eaLnBrk="1" latinLnBrk="0" hangingPunct="1">
              <a:defRPr kern="1200">
                <a:solidFill>
                  <a:schemeClr val="tx1"/>
                </a:solidFill>
                <a:latin typeface="Arial" charset="0"/>
                <a:ea typeface="ＭＳ Ｐゴシック" pitchFamily="-111" charset="-128"/>
                <a:cs typeface="+mn-cs"/>
              </a:defRPr>
            </a:lvl6pPr>
            <a:lvl7pPr marL="2743200" algn="l" defTabSz="914400" rtl="0" eaLnBrk="1" latinLnBrk="0" hangingPunct="1">
              <a:defRPr kern="1200">
                <a:solidFill>
                  <a:schemeClr val="tx1"/>
                </a:solidFill>
                <a:latin typeface="Arial" charset="0"/>
                <a:ea typeface="ＭＳ Ｐゴシック" pitchFamily="-111" charset="-128"/>
                <a:cs typeface="+mn-cs"/>
              </a:defRPr>
            </a:lvl7pPr>
            <a:lvl8pPr marL="3200400" algn="l" defTabSz="914400" rtl="0" eaLnBrk="1" latinLnBrk="0" hangingPunct="1">
              <a:defRPr kern="1200">
                <a:solidFill>
                  <a:schemeClr val="tx1"/>
                </a:solidFill>
                <a:latin typeface="Arial" charset="0"/>
                <a:ea typeface="ＭＳ Ｐゴシック" pitchFamily="-111" charset="-128"/>
                <a:cs typeface="+mn-cs"/>
              </a:defRPr>
            </a:lvl8pPr>
            <a:lvl9pPr marL="3657600" algn="l" defTabSz="914400" rtl="0" eaLnBrk="1" latinLnBrk="0" hangingPunct="1">
              <a:defRPr kern="1200">
                <a:solidFill>
                  <a:schemeClr val="tx1"/>
                </a:solidFill>
                <a:latin typeface="Arial" charset="0"/>
                <a:ea typeface="ＭＳ Ｐゴシック" pitchFamily="-111" charset="-128"/>
                <a:cs typeface="+mn-cs"/>
              </a:defRPr>
            </a:lvl9pPr>
          </a:lstStyle>
          <a:p>
            <a:r>
              <a:rPr lang="en-US" dirty="0">
                <a:solidFill>
                  <a:prstClr val="black">
                    <a:tint val="75000"/>
                  </a:prstClr>
                </a:solidFill>
              </a:rPr>
              <a:t>Module 1- </a:t>
            </a:r>
            <a:fld id="{F2D9295B-79A0-4DFD-94D2-ABCD44979F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9194600"/>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r>
              <a:rPr lang="en-US" dirty="0">
                <a:solidFill>
                  <a:prstClr val="black">
                    <a:tint val="75000"/>
                  </a:prstClr>
                </a:solidFill>
              </a:rPr>
              <a:t>Module 1 - </a:t>
            </a:r>
            <a:fld id="{756FC360-03FE-4CB9-B811-76B98DF58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7312526"/>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2ACDD-C2D2-4FDD-A001-98EBDF518707}" type="datetime1">
              <a:rPr lang="en-US" smtClean="0">
                <a:solidFill>
                  <a:prstClr val="black">
                    <a:tint val="75000"/>
                  </a:prstClr>
                </a:solidFill>
              </a:rPr>
              <a:t>2/26/2018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dirty="0">
                <a:solidFill>
                  <a:prstClr val="black">
                    <a:tint val="75000"/>
                  </a:prstClr>
                </a:solidFill>
              </a:rPr>
              <a:t>Module 1 - </a:t>
            </a:r>
            <a:fld id="{8888219A-2CDB-4580-91A6-494D1FD341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1251971"/>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8BEAE5-08DF-4E1E-883D-EF00AE66168B}" type="datetime1">
              <a:rPr lang="en-US" smtClean="0">
                <a:solidFill>
                  <a:prstClr val="black">
                    <a:tint val="75000"/>
                  </a:prstClr>
                </a:solidFill>
              </a:rPr>
              <a:t>2/26/2018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Module 1- </a:t>
            </a:r>
            <a:fld id="{F2D9295B-79A0-4DFD-94D2-ABCD44979F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56292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9" r:id="rId3"/>
  </p:sldLayoutIdLst>
  <p:transition>
    <p:cut/>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http://img259.imageshack.us/img259/7314/img0861ub3.jpg" TargetMode="External"/><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http://farm2.static.flickr.com/1166/1339569728_08526a8a15.jpg?v=0" TargetMode="External"/><Relationship Id="rId5" Type="http://schemas.openxmlformats.org/officeDocument/2006/relationships/image" Target="../media/image19.jpeg"/><Relationship Id="rId4" Type="http://schemas.openxmlformats.org/officeDocument/2006/relationships/image" Target="http://graphics8.nytimes.com/images/2007/12/22/us/22crash-600.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www.teendrivingplan.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4.emf"/><Relationship Id="rId5" Type="http://schemas.openxmlformats.org/officeDocument/2006/relationships/oleObject" Target="../embeddings/oleObject1.bin"/><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8.png"/><Relationship Id="rId5" Type="http://schemas.openxmlformats.org/officeDocument/2006/relationships/oleObject" Target="../embeddings/oleObject2.bin"/><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dojmt.gov/driving/driver-licensing/#graduated-driver-licensin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hyperlink" Target="http://impactteendrivers.org/resources/tools/icommit-cards" TargetMode="External"/><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hyperlink" Target="http://opi.mt.gov/curriculum" TargetMode="Externa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dojmt.gov/driving/appointments/"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dojmt.gov/driving/"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S:\Divisions\Health Enhancement &amp; Safety\Driver Education\Pics and MT DR Logo\Roads and Teens\86494865_4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8205"/>
            <a:ext cx="9181038" cy="6123167"/>
          </a:xfrm>
          <a:prstGeom prst="rect">
            <a:avLst/>
          </a:prstGeom>
          <a:noFill/>
        </p:spPr>
      </p:pic>
      <p:sp>
        <p:nvSpPr>
          <p:cNvPr id="6" name="Title 5"/>
          <p:cNvSpPr>
            <a:spLocks noGrp="1"/>
          </p:cNvSpPr>
          <p:nvPr>
            <p:ph type="ctrTitle"/>
          </p:nvPr>
        </p:nvSpPr>
        <p:spPr>
          <a:xfrm>
            <a:off x="667282" y="973978"/>
            <a:ext cx="7772400" cy="3584575"/>
          </a:xfrm>
        </p:spPr>
        <p:txBody>
          <a:bodyPr>
            <a:normAutofit fontScale="90000"/>
          </a:bodyPr>
          <a:lstStyle/>
          <a:p>
            <a:r>
              <a:rPr lang="en-US" sz="3600" b="1" dirty="0">
                <a:solidFill>
                  <a:schemeClr val="tx1"/>
                </a:solidFill>
                <a:latin typeface="+mn-lt"/>
                <a:cs typeface="Arial" panose="020B0604020202020204" pitchFamily="34" charset="0"/>
              </a:rPr>
              <a:t>Montana Teen Driver </a:t>
            </a:r>
            <a:br>
              <a:rPr lang="en-US" sz="3600" b="1" dirty="0">
                <a:solidFill>
                  <a:schemeClr val="tx1"/>
                </a:solidFill>
                <a:latin typeface="+mn-lt"/>
                <a:cs typeface="Arial" panose="020B0604020202020204" pitchFamily="34" charset="0"/>
              </a:rPr>
            </a:br>
            <a:r>
              <a:rPr lang="en-US" sz="3600" b="1" dirty="0">
                <a:solidFill>
                  <a:schemeClr val="tx1"/>
                </a:solidFill>
                <a:latin typeface="+mn-lt"/>
                <a:cs typeface="Arial" panose="020B0604020202020204" pitchFamily="34" charset="0"/>
              </a:rPr>
              <a:t>Education &amp; Training</a:t>
            </a:r>
            <a:br>
              <a:rPr lang="en-US" sz="3600" b="1" dirty="0">
                <a:solidFill>
                  <a:schemeClr val="tx1"/>
                </a:solidFill>
                <a:latin typeface="+mn-lt"/>
                <a:cs typeface="Arial" panose="020B0604020202020204" pitchFamily="34" charset="0"/>
              </a:rPr>
            </a:br>
            <a:br>
              <a:rPr lang="en-US" sz="3600" b="1" dirty="0">
                <a:solidFill>
                  <a:schemeClr val="tx1"/>
                </a:solidFill>
                <a:latin typeface="+mn-lt"/>
                <a:cs typeface="Arial" panose="020B0604020202020204" pitchFamily="34" charset="0"/>
              </a:rPr>
            </a:br>
            <a:r>
              <a:rPr lang="en-US" sz="4400" b="1" dirty="0">
                <a:latin typeface="+mn-lt"/>
                <a:cs typeface="Arial" panose="020B0604020202020204" pitchFamily="34" charset="0"/>
              </a:rPr>
              <a:t>PARENT MEETING</a:t>
            </a:r>
            <a:br>
              <a:rPr lang="en-US" dirty="0">
                <a:solidFill>
                  <a:schemeClr val="tx1"/>
                </a:solidFill>
                <a:latin typeface="+mn-lt"/>
                <a:cs typeface="Arial" panose="020B0604020202020204" pitchFamily="34" charset="0"/>
              </a:rPr>
            </a:br>
            <a:br>
              <a:rPr lang="en-US" dirty="0">
                <a:solidFill>
                  <a:schemeClr val="tx1"/>
                </a:solidFill>
                <a:latin typeface="+mn-lt"/>
                <a:cs typeface="Arial" panose="020B0604020202020204" pitchFamily="34" charset="0"/>
              </a:rPr>
            </a:br>
            <a:r>
              <a:rPr lang="en-US" sz="4800" i="1" dirty="0">
                <a:solidFill>
                  <a:schemeClr val="tx1"/>
                </a:solidFill>
                <a:latin typeface="+mn-lt"/>
                <a:cs typeface="Arial" panose="020B0604020202020204" pitchFamily="34" charset="0"/>
              </a:rPr>
              <a:t>Welcome!</a:t>
            </a:r>
          </a:p>
        </p:txBody>
      </p:sp>
      <p:sp>
        <p:nvSpPr>
          <p:cNvPr id="2" name="TextBox 1"/>
          <p:cNvSpPr txBox="1"/>
          <p:nvPr/>
        </p:nvSpPr>
        <p:spPr>
          <a:xfrm>
            <a:off x="121920" y="6356351"/>
            <a:ext cx="1935480" cy="246221"/>
          </a:xfrm>
          <a:prstGeom prst="rect">
            <a:avLst/>
          </a:prstGeom>
          <a:noFill/>
        </p:spPr>
        <p:txBody>
          <a:bodyPr wrap="square" rtlCol="0">
            <a:spAutoFit/>
          </a:bodyPr>
          <a:lstStyle/>
          <a:p>
            <a:r>
              <a:rPr lang="en-US" sz="1000" dirty="0">
                <a:latin typeface="+mn-lt"/>
              </a:rPr>
              <a:t>Revised 2018</a:t>
            </a:r>
          </a:p>
        </p:txBody>
      </p:sp>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40153" y="6109513"/>
            <a:ext cx="826658" cy="739895"/>
          </a:xfrm>
          <a:prstGeom prst="rect">
            <a:avLst/>
          </a:prstGeom>
        </p:spPr>
      </p:pic>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5" name="Picture 9" descr="http://graphics8.nytimes.com/images/2007/12/22/us/22crash-600.jpg"/>
          <p:cNvPicPr>
            <a:picLocks noChangeAspect="1" noChangeArrowheads="1"/>
          </p:cNvPicPr>
          <p:nvPr/>
        </p:nvPicPr>
        <p:blipFill rotWithShape="1">
          <a:blip r:embed="rId3" r:link="rId4" cstate="print"/>
          <a:srcRect l="15733"/>
          <a:stretch>
            <a:fillRect/>
          </a:stretch>
        </p:blipFill>
        <p:spPr bwMode="auto">
          <a:xfrm>
            <a:off x="0" y="-241300"/>
            <a:ext cx="4944509" cy="2933815"/>
          </a:xfrm>
          <a:prstGeom prst="rect">
            <a:avLst/>
          </a:prstGeom>
          <a:noFill/>
          <a:ln w="9525">
            <a:noFill/>
            <a:miter lim="800000"/>
            <a:headEnd/>
            <a:tailEnd/>
          </a:ln>
        </p:spPr>
      </p:pic>
      <p:pic>
        <p:nvPicPr>
          <p:cNvPr id="65544" name="Picture 8" descr="Night time driving through Montana on the way to Seattle by bhenak."/>
          <p:cNvPicPr>
            <a:picLocks noChangeAspect="1" noChangeArrowheads="1"/>
          </p:cNvPicPr>
          <p:nvPr/>
        </p:nvPicPr>
        <p:blipFill>
          <a:blip r:embed="rId5" r:link="rId6" cstate="print"/>
          <a:srcRect/>
          <a:stretch>
            <a:fillRect/>
          </a:stretch>
        </p:blipFill>
        <p:spPr bwMode="auto">
          <a:xfrm>
            <a:off x="4101024" y="-282295"/>
            <a:ext cx="5042976" cy="3774580"/>
          </a:xfrm>
          <a:prstGeom prst="rect">
            <a:avLst/>
          </a:prstGeom>
          <a:noFill/>
          <a:ln w="9525">
            <a:noFill/>
            <a:miter lim="800000"/>
            <a:headEnd/>
            <a:tailEnd/>
          </a:ln>
        </p:spPr>
      </p:pic>
      <p:pic>
        <p:nvPicPr>
          <p:cNvPr id="65543" name="Picture 7" descr="http://img259.imageshack.us/img259/7314/img0861ub3.jpg"/>
          <p:cNvPicPr>
            <a:picLocks noChangeAspect="1" noChangeArrowheads="1"/>
          </p:cNvPicPr>
          <p:nvPr/>
        </p:nvPicPr>
        <p:blipFill>
          <a:blip r:embed="rId7" r:link="rId8" cstate="print"/>
          <a:srcRect/>
          <a:stretch>
            <a:fillRect/>
          </a:stretch>
        </p:blipFill>
        <p:spPr bwMode="auto">
          <a:xfrm>
            <a:off x="1656273" y="2577801"/>
            <a:ext cx="5698683" cy="4276426"/>
          </a:xfrm>
          <a:prstGeom prst="rect">
            <a:avLst/>
          </a:prstGeom>
          <a:noFill/>
          <a:ln w="9525">
            <a:noFill/>
            <a:miter lim="800000"/>
            <a:headEnd/>
            <a:tailEnd/>
          </a:ln>
        </p:spPr>
      </p:pic>
      <p:sp>
        <p:nvSpPr>
          <p:cNvPr id="7" name="TextBox 6"/>
          <p:cNvSpPr txBox="1"/>
          <p:nvPr/>
        </p:nvSpPr>
        <p:spPr>
          <a:xfrm>
            <a:off x="4210499" y="25278"/>
            <a:ext cx="4981711" cy="1200329"/>
          </a:xfrm>
          <a:prstGeom prst="rect">
            <a:avLst/>
          </a:prstGeom>
          <a:noFill/>
        </p:spPr>
        <p:txBody>
          <a:bodyPr wrap="square" rtlCol="0">
            <a:spAutoFit/>
          </a:bodyPr>
          <a:lstStyle/>
          <a:p>
            <a:pPr algn="ctr"/>
            <a:r>
              <a:rPr lang="en-US" sz="2400" b="1" dirty="0">
                <a:solidFill>
                  <a:schemeClr val="bg1"/>
                </a:solidFill>
                <a:latin typeface="+mj-lt"/>
              </a:rPr>
              <a:t>As your teen’s driving skills improve, practice driving in varied road and stormy weather conditions</a:t>
            </a:r>
            <a:r>
              <a:rPr lang="en-US" sz="2000" b="1" dirty="0">
                <a:solidFill>
                  <a:schemeClr val="bg1"/>
                </a:solidFill>
                <a:latin typeface="+mj-lt"/>
              </a:rPr>
              <a:t>.</a:t>
            </a:r>
          </a:p>
        </p:txBody>
      </p:sp>
    </p:spTree>
  </p:cSld>
  <p:clrMapOvr>
    <a:masterClrMapping/>
  </p:clrMapOvr>
  <p:transition advClick="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65545"/>
                                        </p:tgtEl>
                                        <p:attrNameLst>
                                          <p:attrName>style.visibility</p:attrName>
                                        </p:attrNameLst>
                                      </p:cBhvr>
                                      <p:to>
                                        <p:strVal val="visible"/>
                                      </p:to>
                                    </p:set>
                                    <p:anim calcmode="lin" valueType="num">
                                      <p:cBhvr>
                                        <p:cTn id="7" dur="1000" fill="hold"/>
                                        <p:tgtEl>
                                          <p:spTgt spid="65545"/>
                                        </p:tgtEl>
                                        <p:attrNameLst>
                                          <p:attrName>ppt_w</p:attrName>
                                        </p:attrNameLst>
                                      </p:cBhvr>
                                      <p:tavLst>
                                        <p:tav tm="0">
                                          <p:val>
                                            <p:fltVal val="0"/>
                                          </p:val>
                                        </p:tav>
                                        <p:tav tm="100000">
                                          <p:val>
                                            <p:strVal val="#ppt_w"/>
                                          </p:val>
                                        </p:tav>
                                      </p:tavLst>
                                    </p:anim>
                                    <p:anim calcmode="lin" valueType="num">
                                      <p:cBhvr>
                                        <p:cTn id="8" dur="1000" fill="hold"/>
                                        <p:tgtEl>
                                          <p:spTgt spid="65545"/>
                                        </p:tgtEl>
                                        <p:attrNameLst>
                                          <p:attrName>ppt_h</p:attrName>
                                        </p:attrNameLst>
                                      </p:cBhvr>
                                      <p:tavLst>
                                        <p:tav tm="0">
                                          <p:val>
                                            <p:fltVal val="0"/>
                                          </p:val>
                                        </p:tav>
                                        <p:tav tm="100000">
                                          <p:val>
                                            <p:strVal val="#ppt_h"/>
                                          </p:val>
                                        </p:tav>
                                      </p:tavLst>
                                    </p:anim>
                                    <p:animEffect transition="in" filter="fade">
                                      <p:cBhvr>
                                        <p:cTn id="9" dur="1000"/>
                                        <p:tgtEl>
                                          <p:spTgt spid="65545"/>
                                        </p:tgtEl>
                                      </p:cBhvr>
                                    </p:animEffect>
                                  </p:childTnLst>
                                </p:cTn>
                              </p:par>
                            </p:childTnLst>
                          </p:cTn>
                        </p:par>
                        <p:par>
                          <p:cTn id="10" fill="hold">
                            <p:stCondLst>
                              <p:cond delay="1250"/>
                            </p:stCondLst>
                            <p:childTnLst>
                              <p:par>
                                <p:cTn id="11" presetID="53" presetClass="entr" presetSubtype="0" fill="hold" nodeType="afterEffect">
                                  <p:stCondLst>
                                    <p:cond delay="250"/>
                                  </p:stCondLst>
                                  <p:childTnLst>
                                    <p:set>
                                      <p:cBhvr>
                                        <p:cTn id="12" dur="1" fill="hold">
                                          <p:stCondLst>
                                            <p:cond delay="0"/>
                                          </p:stCondLst>
                                        </p:cTn>
                                        <p:tgtEl>
                                          <p:spTgt spid="65543"/>
                                        </p:tgtEl>
                                        <p:attrNameLst>
                                          <p:attrName>style.visibility</p:attrName>
                                        </p:attrNameLst>
                                      </p:cBhvr>
                                      <p:to>
                                        <p:strVal val="visible"/>
                                      </p:to>
                                    </p:set>
                                    <p:anim calcmode="lin" valueType="num">
                                      <p:cBhvr>
                                        <p:cTn id="13" dur="1000" fill="hold"/>
                                        <p:tgtEl>
                                          <p:spTgt spid="65543"/>
                                        </p:tgtEl>
                                        <p:attrNameLst>
                                          <p:attrName>ppt_w</p:attrName>
                                        </p:attrNameLst>
                                      </p:cBhvr>
                                      <p:tavLst>
                                        <p:tav tm="0">
                                          <p:val>
                                            <p:fltVal val="0"/>
                                          </p:val>
                                        </p:tav>
                                        <p:tav tm="100000">
                                          <p:val>
                                            <p:strVal val="#ppt_w"/>
                                          </p:val>
                                        </p:tav>
                                      </p:tavLst>
                                    </p:anim>
                                    <p:anim calcmode="lin" valueType="num">
                                      <p:cBhvr>
                                        <p:cTn id="14" dur="1000" fill="hold"/>
                                        <p:tgtEl>
                                          <p:spTgt spid="65543"/>
                                        </p:tgtEl>
                                        <p:attrNameLst>
                                          <p:attrName>ppt_h</p:attrName>
                                        </p:attrNameLst>
                                      </p:cBhvr>
                                      <p:tavLst>
                                        <p:tav tm="0">
                                          <p:val>
                                            <p:fltVal val="0"/>
                                          </p:val>
                                        </p:tav>
                                        <p:tav tm="100000">
                                          <p:val>
                                            <p:strVal val="#ppt_h"/>
                                          </p:val>
                                        </p:tav>
                                      </p:tavLst>
                                    </p:anim>
                                    <p:animEffect transition="in" filter="fade">
                                      <p:cBhvr>
                                        <p:cTn id="15" dur="1000"/>
                                        <p:tgtEl>
                                          <p:spTgt spid="65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4" name="Rectangle 4"/>
          <p:cNvSpPr>
            <a:spLocks noGrp="1" noChangeArrowheads="1"/>
          </p:cNvSpPr>
          <p:nvPr>
            <p:ph type="subTitle" idx="1"/>
          </p:nvPr>
        </p:nvSpPr>
        <p:spPr>
          <a:xfrm>
            <a:off x="1518069" y="5713656"/>
            <a:ext cx="6089632" cy="749359"/>
          </a:xfrm>
        </p:spPr>
        <p:txBody>
          <a:bodyPr>
            <a:normAutofit/>
          </a:bodyPr>
          <a:lstStyle/>
          <a:p>
            <a:pPr marL="0" lvl="1" indent="0" algn="ctr">
              <a:spcBef>
                <a:spcPts val="0"/>
              </a:spcBef>
              <a:buNone/>
            </a:pPr>
            <a:r>
              <a:rPr lang="en-US" sz="1800" dirty="0">
                <a:solidFill>
                  <a:schemeClr val="tx1"/>
                </a:solidFill>
                <a:cs typeface="Arial" panose="020B0604020202020204" pitchFamily="34" charset="0"/>
              </a:rPr>
              <a:t>Driver examiners will ask to view practice log when teens apply for their first-year restricted license.</a:t>
            </a:r>
          </a:p>
          <a:p>
            <a:pPr marL="457200" lvl="1" indent="0">
              <a:buNone/>
            </a:pPr>
            <a:endParaRPr lang="en-US" b="1" dirty="0"/>
          </a:p>
        </p:txBody>
      </p:sp>
      <p:sp>
        <p:nvSpPr>
          <p:cNvPr id="5" name="Rectangle 5"/>
          <p:cNvSpPr>
            <a:spLocks noChangeArrowheads="1"/>
          </p:cNvSpPr>
          <p:nvPr/>
        </p:nvSpPr>
        <p:spPr bwMode="auto">
          <a:xfrm>
            <a:off x="257174" y="233620"/>
            <a:ext cx="8611423" cy="749359"/>
          </a:xfrm>
          <a:prstGeom prst="rect">
            <a:avLst/>
          </a:prstGeom>
          <a:noFill/>
          <a:ln w="9525">
            <a:noFill/>
            <a:miter lim="800000"/>
            <a:headEnd/>
            <a:tailEnd/>
          </a:ln>
          <a:effectLst/>
        </p:spPr>
        <p:txBody>
          <a:bodyPr anchor="ctr"/>
          <a:lstStyle/>
          <a:p>
            <a:pPr algn="ctr"/>
            <a:r>
              <a:rPr lang="en-US" sz="4000" dirty="0">
                <a:solidFill>
                  <a:srgbClr val="990033"/>
                </a:solidFill>
                <a:latin typeface="+mj-lt"/>
                <a:cs typeface="Arial" panose="020B0604020202020204" pitchFamily="34" charset="0"/>
              </a:rPr>
              <a:t>GDL Fact Sheet &amp; Practice Driving Log</a:t>
            </a: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72000" y="1115938"/>
            <a:ext cx="3439520" cy="4451144"/>
          </a:xfrm>
          <a:prstGeom prst="rect">
            <a:avLst/>
          </a:prstGeom>
          <a:ln>
            <a:solidFill>
              <a:schemeClr val="tx2"/>
            </a:solidFill>
          </a:ln>
        </p:spPr>
      </p:pic>
      <p:pic>
        <p:nvPicPr>
          <p:cNvPr id="2" name="Pictur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6141" y="1115938"/>
            <a:ext cx="3440730" cy="4452708"/>
          </a:xfrm>
          <a:prstGeom prst="rect">
            <a:avLst/>
          </a:prstGeom>
          <a:ln>
            <a:solidFill>
              <a:schemeClr val="tx1"/>
            </a:solidFill>
          </a:ln>
        </p:spPr>
      </p:pic>
    </p:spTree>
    <p:extLst>
      <p:ext uri="{BB962C8B-B14F-4D97-AF65-F5344CB8AC3E}">
        <p14:creationId xmlns:p14="http://schemas.microsoft.com/office/powerpoint/2010/main" val="2447846835"/>
      </p:ext>
    </p:extLst>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4294967295"/>
          </p:nvPr>
        </p:nvPicPr>
        <p:blipFill>
          <a:blip r:embed="rId3" cstate="screen">
            <a:extLst>
              <a:ext uri="{28A0092B-C50C-407E-A947-70E740481C1C}">
                <a14:useLocalDpi xmlns:a14="http://schemas.microsoft.com/office/drawing/2010/main" val="0"/>
              </a:ext>
            </a:extLst>
          </a:blip>
          <a:stretch>
            <a:fillRect/>
          </a:stretch>
        </p:blipFill>
        <p:spPr>
          <a:xfrm>
            <a:off x="376850" y="1091469"/>
            <a:ext cx="6334125" cy="4522787"/>
          </a:xfrm>
          <a:ln>
            <a:solidFill>
              <a:schemeClr val="tx1"/>
            </a:solidFill>
          </a:ln>
        </p:spPr>
      </p:pic>
      <p:sp>
        <p:nvSpPr>
          <p:cNvPr id="6" name="Rectangle 5"/>
          <p:cNvSpPr/>
          <p:nvPr/>
        </p:nvSpPr>
        <p:spPr>
          <a:xfrm>
            <a:off x="386862" y="236805"/>
            <a:ext cx="8299938" cy="707886"/>
          </a:xfrm>
          <a:prstGeom prst="rect">
            <a:avLst/>
          </a:prstGeom>
        </p:spPr>
        <p:txBody>
          <a:bodyPr wrap="square">
            <a:spAutoFit/>
          </a:bodyPr>
          <a:lstStyle/>
          <a:p>
            <a:pPr algn="ctr"/>
            <a:r>
              <a:rPr lang="en-US" sz="4000" dirty="0" err="1">
                <a:solidFill>
                  <a:srgbClr val="990033"/>
                </a:solidFill>
                <a:latin typeface="+mj-lt"/>
                <a:cs typeface="Arial" panose="020B0604020202020204" pitchFamily="34" charset="0"/>
              </a:rPr>
              <a:t>TeenDrivingPlan</a:t>
            </a:r>
            <a:r>
              <a:rPr lang="en-US" sz="4000" dirty="0">
                <a:solidFill>
                  <a:srgbClr val="990033"/>
                </a:solidFill>
                <a:latin typeface="+mj-lt"/>
                <a:cs typeface="Arial" panose="020B0604020202020204" pitchFamily="34" charset="0"/>
              </a:rPr>
              <a:t> Practice Guide</a:t>
            </a:r>
            <a:endParaRPr lang="en-US" sz="4000" dirty="0">
              <a:solidFill>
                <a:srgbClr val="990033"/>
              </a:solidFill>
              <a:latin typeface="+mj-lt"/>
            </a:endParaRPr>
          </a:p>
        </p:txBody>
      </p:sp>
      <p:sp>
        <p:nvSpPr>
          <p:cNvPr id="8" name="Rectangle 7"/>
          <p:cNvSpPr/>
          <p:nvPr/>
        </p:nvSpPr>
        <p:spPr>
          <a:xfrm>
            <a:off x="7010400" y="1460036"/>
            <a:ext cx="1753487" cy="3785652"/>
          </a:xfrm>
          <a:prstGeom prst="rect">
            <a:avLst/>
          </a:prstGeom>
        </p:spPr>
        <p:txBody>
          <a:bodyPr wrap="square">
            <a:spAutoFit/>
          </a:bodyPr>
          <a:lstStyle/>
          <a:p>
            <a:r>
              <a:rPr lang="en-US" sz="2400" dirty="0">
                <a:latin typeface="+mn-lt"/>
              </a:rPr>
              <a:t>This interactive resource is designed to help parents effectively supervise their teen’s driving practice. </a:t>
            </a:r>
          </a:p>
        </p:txBody>
      </p:sp>
      <p:sp>
        <p:nvSpPr>
          <p:cNvPr id="9" name="Rectangle 8"/>
          <p:cNvSpPr/>
          <p:nvPr/>
        </p:nvSpPr>
        <p:spPr>
          <a:xfrm>
            <a:off x="386862" y="5816847"/>
            <a:ext cx="6513534" cy="646331"/>
          </a:xfrm>
          <a:prstGeom prst="rect">
            <a:avLst/>
          </a:prstGeom>
        </p:spPr>
        <p:txBody>
          <a:bodyPr wrap="square">
            <a:spAutoFit/>
          </a:bodyPr>
          <a:lstStyle/>
          <a:p>
            <a:r>
              <a:rPr lang="en-US" dirty="0">
                <a:latin typeface="+mn-lt"/>
              </a:rPr>
              <a:t>The </a:t>
            </a:r>
            <a:r>
              <a:rPr lang="en-US" i="1" dirty="0" err="1">
                <a:latin typeface="+mn-lt"/>
                <a:hlinkClick r:id="rId4"/>
              </a:rPr>
              <a:t>TeenDrivingPlan</a:t>
            </a:r>
            <a:r>
              <a:rPr lang="en-US" i="1" dirty="0">
                <a:latin typeface="+mn-lt"/>
                <a:hlinkClick r:id="rId4"/>
              </a:rPr>
              <a:t> Parent Guide</a:t>
            </a:r>
            <a:r>
              <a:rPr lang="en-US" dirty="0">
                <a:latin typeface="+mn-lt"/>
                <a:hlinkClick r:id="rId4"/>
              </a:rPr>
              <a:t> </a:t>
            </a:r>
            <a:r>
              <a:rPr lang="en-US" dirty="0">
                <a:latin typeface="+mn-lt"/>
              </a:rPr>
              <a:t>can be printed to keep in the car or downloaded to an electronic device or desktop.</a:t>
            </a:r>
          </a:p>
        </p:txBody>
      </p:sp>
    </p:spTree>
    <p:extLst>
      <p:ext uri="{BB962C8B-B14F-4D97-AF65-F5344CB8AC3E}">
        <p14:creationId xmlns:p14="http://schemas.microsoft.com/office/powerpoint/2010/main" val="769968815"/>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p:txBody>
          <a:bodyPr>
            <a:noAutofit/>
          </a:bodyPr>
          <a:lstStyle/>
          <a:p>
            <a:r>
              <a:rPr lang="en-US" sz="3200" b="1" dirty="0">
                <a:solidFill>
                  <a:srgbClr val="990033"/>
                </a:solidFill>
                <a:latin typeface="+mj-lt"/>
              </a:rPr>
              <a:t>GDL in Montana – reducing teen crashes 48.5%</a:t>
            </a:r>
          </a:p>
        </p:txBody>
      </p:sp>
      <p:pic>
        <p:nvPicPr>
          <p:cNvPr id="2" name="Picture 1">
            <a:extLst>
              <a:ext uri="{FF2B5EF4-FFF2-40B4-BE49-F238E27FC236}">
                <a16:creationId xmlns:a16="http://schemas.microsoft.com/office/drawing/2014/main" id="{1224F6B9-130F-4470-B1F3-9887BBDA4123}"/>
              </a:ext>
            </a:extLst>
          </p:cNvPr>
          <p:cNvPicPr>
            <a:picLocks noChangeAspect="1"/>
          </p:cNvPicPr>
          <p:nvPr/>
        </p:nvPicPr>
        <p:blipFill rotWithShape="1">
          <a:blip r:embed="rId3"/>
          <a:srcRect b="11863"/>
          <a:stretch/>
        </p:blipFill>
        <p:spPr>
          <a:xfrm>
            <a:off x="54653" y="0"/>
            <a:ext cx="9034694" cy="6064624"/>
          </a:xfrm>
          <a:prstGeom prst="rect">
            <a:avLst/>
          </a:prstGeom>
        </p:spPr>
      </p:pic>
    </p:spTree>
    <p:extLst>
      <p:ext uri="{BB962C8B-B14F-4D97-AF65-F5344CB8AC3E}">
        <p14:creationId xmlns:p14="http://schemas.microsoft.com/office/powerpoint/2010/main" val="1946201965"/>
      </p:ext>
    </p:extLst>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teen-board-poster[1]"/>
          <p:cNvPicPr>
            <a:picLocks noChangeAspect="1" noChangeArrowheads="1"/>
          </p:cNvPicPr>
          <p:nvPr/>
        </p:nvPicPr>
        <p:blipFill>
          <a:blip r:embed="rId3" cstate="print"/>
          <a:srcRect/>
          <a:stretch>
            <a:fillRect/>
          </a:stretch>
        </p:blipFill>
        <p:spPr bwMode="auto">
          <a:xfrm>
            <a:off x="1974124" y="500822"/>
            <a:ext cx="5241316" cy="4682908"/>
          </a:xfrm>
          <a:prstGeom prst="rect">
            <a:avLst/>
          </a:prstGeom>
          <a:noFill/>
          <a:ln w="9525">
            <a:noFill/>
            <a:miter lim="800000"/>
            <a:headEnd/>
            <a:tailEnd/>
          </a:ln>
        </p:spPr>
      </p:pic>
      <p:sp>
        <p:nvSpPr>
          <p:cNvPr id="19459" name="Text Box 5"/>
          <p:cNvSpPr txBox="1">
            <a:spLocks noChangeArrowheads="1"/>
          </p:cNvSpPr>
          <p:nvPr/>
        </p:nvSpPr>
        <p:spPr bwMode="auto">
          <a:xfrm>
            <a:off x="268284" y="5490204"/>
            <a:ext cx="8607432" cy="646331"/>
          </a:xfrm>
          <a:prstGeom prst="rect">
            <a:avLst/>
          </a:prstGeom>
          <a:noFill/>
          <a:ln w="9525">
            <a:noFill/>
            <a:miter lim="800000"/>
            <a:headEnd/>
            <a:tailEnd/>
          </a:ln>
        </p:spPr>
        <p:txBody>
          <a:bodyPr wrap="square">
            <a:spAutoFit/>
          </a:bodyPr>
          <a:lstStyle/>
          <a:p>
            <a:pPr algn="ctr" defTabSz="914400"/>
            <a:r>
              <a:rPr lang="en-US" sz="3600" dirty="0">
                <a:solidFill>
                  <a:srgbClr val="990033"/>
                </a:solidFill>
                <a:latin typeface="+mj-lt"/>
                <a:cs typeface="Arial" panose="020B0604020202020204" pitchFamily="34" charset="0"/>
              </a:rPr>
              <a:t>GDL Step 2: First-Year Restricted License</a:t>
            </a:r>
          </a:p>
        </p:txBody>
      </p:sp>
    </p:spTree>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9099" y="1436785"/>
            <a:ext cx="4081659" cy="4318556"/>
          </a:xfrm>
          <a:prstGeom prst="rect">
            <a:avLst/>
          </a:prstGeom>
          <a:noFill/>
        </p:spPr>
        <p:txBody>
          <a:bodyPr wrap="square" rtlCol="0">
            <a:noAutofit/>
          </a:bodyPr>
          <a:lstStyle/>
          <a:p>
            <a:pPr eaLnBrk="1" hangingPunct="1">
              <a:spcBef>
                <a:spcPts val="0"/>
              </a:spcBef>
              <a:spcAft>
                <a:spcPts val="600"/>
              </a:spcAft>
            </a:pPr>
            <a:r>
              <a:rPr lang="en-US" sz="2000" b="1" dirty="0">
                <a:latin typeface="+mn-lt"/>
                <a:cs typeface="Arial" panose="020B0604020202020204" pitchFamily="34" charset="0"/>
              </a:rPr>
              <a:t>FIRST solo license. Valid for one year.</a:t>
            </a:r>
          </a:p>
          <a:p>
            <a:pPr eaLnBrk="1" hangingPunct="1">
              <a:spcBef>
                <a:spcPts val="0"/>
              </a:spcBef>
              <a:spcAft>
                <a:spcPts val="0"/>
              </a:spcAft>
            </a:pPr>
            <a:r>
              <a:rPr lang="en-US" sz="2000" b="1" dirty="0">
                <a:latin typeface="+mn-lt"/>
                <a:cs typeface="Arial" panose="020B0604020202020204" pitchFamily="34" charset="0"/>
              </a:rPr>
              <a:t>Seatbelts required – </a:t>
            </a:r>
            <a:br>
              <a:rPr lang="en-US" sz="2000" dirty="0">
                <a:latin typeface="+mn-lt"/>
                <a:cs typeface="Arial" panose="020B0604020202020204" pitchFamily="34" charset="0"/>
              </a:rPr>
            </a:br>
            <a:r>
              <a:rPr lang="en-US" sz="2000" dirty="0">
                <a:latin typeface="+mn-lt"/>
                <a:cs typeface="Arial" panose="020B0604020202020204" pitchFamily="34" charset="0"/>
              </a:rPr>
              <a:t>for everyone, all the time.</a:t>
            </a:r>
          </a:p>
          <a:p>
            <a:pPr eaLnBrk="1" hangingPunct="1">
              <a:spcBef>
                <a:spcPts val="0"/>
              </a:spcBef>
              <a:spcAft>
                <a:spcPts val="0"/>
              </a:spcAft>
            </a:pPr>
            <a:endParaRPr lang="en-US" sz="2000" dirty="0">
              <a:latin typeface="+mn-lt"/>
              <a:cs typeface="Arial" panose="020B0604020202020204" pitchFamily="34" charset="0"/>
            </a:endParaRPr>
          </a:p>
          <a:p>
            <a:pPr eaLnBrk="1" hangingPunct="1">
              <a:spcBef>
                <a:spcPts val="0"/>
              </a:spcBef>
              <a:spcAft>
                <a:spcPts val="0"/>
              </a:spcAft>
            </a:pPr>
            <a:r>
              <a:rPr lang="en-US" sz="2000" b="1" dirty="0">
                <a:latin typeface="+mn-lt"/>
                <a:cs typeface="Arial" panose="020B0604020202020204" pitchFamily="34" charset="0"/>
              </a:rPr>
              <a:t>Passengers are restricted: </a:t>
            </a:r>
          </a:p>
          <a:p>
            <a:pPr marL="342900" indent="-342900" eaLnBrk="1" hangingPunct="1">
              <a:spcBef>
                <a:spcPts val="0"/>
              </a:spcBef>
              <a:spcAft>
                <a:spcPts val="0"/>
              </a:spcAft>
              <a:buFont typeface="Arial" panose="020B0604020202020204" pitchFamily="34" charset="0"/>
              <a:buChar char="•"/>
            </a:pPr>
            <a:r>
              <a:rPr lang="en-US" sz="2000" dirty="0">
                <a:latin typeface="+mn-lt"/>
                <a:cs typeface="Arial" panose="020B0604020202020204" pitchFamily="34" charset="0"/>
              </a:rPr>
              <a:t>First 6 months – only one</a:t>
            </a:r>
          </a:p>
          <a:p>
            <a:pPr marL="342900" indent="-342900" eaLnBrk="1" hangingPunct="1">
              <a:spcBef>
                <a:spcPts val="0"/>
              </a:spcBef>
              <a:spcAft>
                <a:spcPts val="0"/>
              </a:spcAft>
              <a:buFont typeface="Arial" panose="020B0604020202020204" pitchFamily="34" charset="0"/>
              <a:buChar char="•"/>
            </a:pPr>
            <a:r>
              <a:rPr lang="en-US" sz="2000" dirty="0">
                <a:latin typeface="+mn-lt"/>
                <a:cs typeface="Arial" panose="020B0604020202020204" pitchFamily="34" charset="0"/>
              </a:rPr>
              <a:t>Second 6 months – up to three</a:t>
            </a:r>
          </a:p>
          <a:p>
            <a:pPr eaLnBrk="1" hangingPunct="1">
              <a:spcBef>
                <a:spcPts val="0"/>
              </a:spcBef>
              <a:spcAft>
                <a:spcPts val="0"/>
              </a:spcAft>
            </a:pPr>
            <a:r>
              <a:rPr lang="en-US" sz="2000" b="1" i="1" dirty="0">
                <a:latin typeface="+mn-lt"/>
                <a:cs typeface="Arial" panose="020B0604020202020204" pitchFamily="34" charset="0"/>
              </a:rPr>
              <a:t>Best Practice:  </a:t>
            </a:r>
            <a:r>
              <a:rPr lang="en-US" sz="2000" dirty="0">
                <a:latin typeface="+mn-lt"/>
                <a:cs typeface="Arial" panose="020B0604020202020204" pitchFamily="34" charset="0"/>
              </a:rPr>
              <a:t>No passengers.</a:t>
            </a:r>
          </a:p>
          <a:p>
            <a:pPr eaLnBrk="1" hangingPunct="1">
              <a:spcBef>
                <a:spcPts val="0"/>
              </a:spcBef>
              <a:spcAft>
                <a:spcPts val="0"/>
              </a:spcAft>
            </a:pPr>
            <a:endParaRPr lang="en-US" sz="2000" i="1" dirty="0">
              <a:latin typeface="+mn-lt"/>
              <a:cs typeface="Arial" panose="020B0604020202020204" pitchFamily="34" charset="0"/>
            </a:endParaRPr>
          </a:p>
          <a:p>
            <a:pPr eaLnBrk="1" hangingPunct="1">
              <a:spcBef>
                <a:spcPts val="0"/>
              </a:spcBef>
              <a:spcAft>
                <a:spcPts val="0"/>
              </a:spcAft>
            </a:pPr>
            <a:r>
              <a:rPr lang="en-US" sz="2000" b="1" dirty="0">
                <a:latin typeface="+mn-lt"/>
                <a:cs typeface="Arial" panose="020B0604020202020204" pitchFamily="34" charset="0"/>
              </a:rPr>
              <a:t>Night driving is restricted: </a:t>
            </a:r>
          </a:p>
          <a:p>
            <a:pPr marL="342900" indent="-342900" eaLnBrk="1" hangingPunct="1">
              <a:spcBef>
                <a:spcPts val="0"/>
              </a:spcBef>
              <a:spcAft>
                <a:spcPts val="0"/>
              </a:spcAft>
              <a:buFont typeface="Arial" panose="020B0604020202020204" pitchFamily="34" charset="0"/>
              <a:buChar char="•"/>
            </a:pPr>
            <a:r>
              <a:rPr lang="en-US" sz="2000" dirty="0">
                <a:latin typeface="+mn-lt"/>
                <a:cs typeface="Arial" panose="020B0604020202020204" pitchFamily="34" charset="0"/>
              </a:rPr>
              <a:t>11:00 pm – 5:00 am</a:t>
            </a:r>
          </a:p>
          <a:p>
            <a:pPr eaLnBrk="1" hangingPunct="1">
              <a:spcBef>
                <a:spcPts val="0"/>
              </a:spcBef>
              <a:spcAft>
                <a:spcPts val="0"/>
              </a:spcAft>
            </a:pPr>
            <a:r>
              <a:rPr lang="en-US" sz="2000" b="1" i="1" dirty="0">
                <a:latin typeface="+mn-lt"/>
                <a:cs typeface="Arial" panose="020B0604020202020204" pitchFamily="34" charset="0"/>
              </a:rPr>
              <a:t>Best Practice</a:t>
            </a:r>
            <a:r>
              <a:rPr lang="en-US" sz="2000" b="1" dirty="0">
                <a:latin typeface="+mn-lt"/>
                <a:cs typeface="Arial" panose="020B0604020202020204" pitchFamily="34" charset="0"/>
              </a:rPr>
              <a:t>: </a:t>
            </a:r>
            <a:r>
              <a:rPr lang="en-US" sz="2000" dirty="0">
                <a:latin typeface="+mn-lt"/>
                <a:cs typeface="Arial" panose="020B0604020202020204" pitchFamily="34" charset="0"/>
              </a:rPr>
              <a:t> Drive in daylight when you can. </a:t>
            </a:r>
            <a:r>
              <a:rPr lang="en-US" sz="2000" i="1" dirty="0">
                <a:latin typeface="+mn-lt"/>
                <a:cs typeface="Arial" panose="020B0604020202020204" pitchFamily="34" charset="0"/>
              </a:rPr>
              <a:t>The real risk is </a:t>
            </a:r>
            <a:r>
              <a:rPr lang="en-US" sz="2000" i="1" u="sng" dirty="0">
                <a:latin typeface="+mn-lt"/>
                <a:cs typeface="Arial" panose="020B0604020202020204" pitchFamily="34" charset="0"/>
              </a:rPr>
              <a:t>darkness</a:t>
            </a:r>
            <a:r>
              <a:rPr lang="en-US" sz="2000" i="1" dirty="0">
                <a:solidFill>
                  <a:srgbClr val="CC3399"/>
                </a:solidFill>
                <a:latin typeface="+mn-lt"/>
                <a:cs typeface="Arial" panose="020B0604020202020204" pitchFamily="34" charset="0"/>
              </a:rPr>
              <a:t>.</a:t>
            </a:r>
          </a:p>
        </p:txBody>
      </p:sp>
      <p:pic>
        <p:nvPicPr>
          <p:cNvPr id="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58969" y="1436785"/>
            <a:ext cx="3835408" cy="3835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9623" y="221607"/>
            <a:ext cx="8444754" cy="707886"/>
          </a:xfrm>
          <a:prstGeom prst="rect">
            <a:avLst/>
          </a:prstGeom>
        </p:spPr>
        <p:txBody>
          <a:bodyPr wrap="square">
            <a:spAutoFit/>
          </a:bodyPr>
          <a:lstStyle/>
          <a:p>
            <a:pPr algn="ctr" eaLnBrk="1" hangingPunct="1"/>
            <a:r>
              <a:rPr lang="en-US" sz="4000" dirty="0">
                <a:solidFill>
                  <a:srgbClr val="990033"/>
                </a:solidFill>
                <a:latin typeface="+mj-lt"/>
                <a:cs typeface="Arial" panose="020B0604020202020204" pitchFamily="34" charset="0"/>
              </a:rPr>
              <a:t>Montana GDL Step 2: Restricted License</a:t>
            </a:r>
          </a:p>
        </p:txBody>
      </p:sp>
    </p:spTree>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741362" y="1720426"/>
            <a:ext cx="7661275" cy="4525963"/>
          </a:xfrm>
          <a:ln>
            <a:solidFill>
              <a:schemeClr val="tx1"/>
            </a:solidFill>
          </a:ln>
        </p:spPr>
      </p:pic>
      <p:sp>
        <p:nvSpPr>
          <p:cNvPr id="3" name="Rectangle 2"/>
          <p:cNvSpPr/>
          <p:nvPr/>
        </p:nvSpPr>
        <p:spPr>
          <a:xfrm>
            <a:off x="215153" y="287027"/>
            <a:ext cx="8754035" cy="1323439"/>
          </a:xfrm>
          <a:prstGeom prst="rect">
            <a:avLst/>
          </a:prstGeom>
        </p:spPr>
        <p:txBody>
          <a:bodyPr wrap="square">
            <a:spAutoFit/>
          </a:bodyPr>
          <a:lstStyle/>
          <a:p>
            <a:pPr algn="ctr" eaLnBrk="1" hangingPunct="1"/>
            <a:r>
              <a:rPr lang="en-US" sz="4000" dirty="0">
                <a:solidFill>
                  <a:srgbClr val="990033"/>
                </a:solidFill>
                <a:latin typeface="+mj-lt"/>
                <a:cs typeface="Arial" panose="020B0604020202020204" pitchFamily="34" charset="0"/>
              </a:rPr>
              <a:t>Why are Passengers Restricted for </a:t>
            </a:r>
            <a:br>
              <a:rPr lang="en-US" sz="4000" dirty="0">
                <a:solidFill>
                  <a:srgbClr val="990033"/>
                </a:solidFill>
                <a:latin typeface="+mj-lt"/>
                <a:cs typeface="Arial" panose="020B0604020202020204" pitchFamily="34" charset="0"/>
              </a:rPr>
            </a:br>
            <a:r>
              <a:rPr lang="en-US" sz="4000" dirty="0">
                <a:solidFill>
                  <a:srgbClr val="990033"/>
                </a:solidFill>
                <a:latin typeface="+mj-lt"/>
                <a:cs typeface="Arial" panose="020B0604020202020204" pitchFamily="34" charset="0"/>
              </a:rPr>
              <a:t>New Teen Drivers?</a:t>
            </a:r>
          </a:p>
        </p:txBody>
      </p:sp>
    </p:spTree>
    <p:extLst>
      <p:ext uri="{BB962C8B-B14F-4D97-AF65-F5344CB8AC3E}">
        <p14:creationId xmlns:p14="http://schemas.microsoft.com/office/powerpoint/2010/main" val="520518618"/>
      </p:ext>
    </p:extLst>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425" y="5862505"/>
            <a:ext cx="7416226" cy="461665"/>
          </a:xfrm>
          <a:prstGeom prst="rect">
            <a:avLst/>
          </a:prstGeom>
          <a:noFill/>
        </p:spPr>
        <p:txBody>
          <a:bodyPr wrap="square" rtlCol="0">
            <a:spAutoFit/>
          </a:bodyPr>
          <a:lstStyle/>
          <a:p>
            <a:pPr algn="ctr">
              <a:spcBef>
                <a:spcPts val="600"/>
              </a:spcBef>
            </a:pPr>
            <a:r>
              <a:rPr lang="en-US" sz="2400" dirty="0">
                <a:solidFill>
                  <a:srgbClr val="990033"/>
                </a:solidFill>
                <a:latin typeface="+mn-lt"/>
                <a:cs typeface="Arial" panose="020B0604020202020204" pitchFamily="34" charset="0"/>
              </a:rPr>
              <a:t>Lowest risk is when driving with your parent or guardian.  </a:t>
            </a:r>
          </a:p>
        </p:txBody>
      </p:sp>
      <p:sp>
        <p:nvSpPr>
          <p:cNvPr id="9" name="Title 8">
            <a:extLst>
              <a:ext uri="{FF2B5EF4-FFF2-40B4-BE49-F238E27FC236}">
                <a16:creationId xmlns:a16="http://schemas.microsoft.com/office/drawing/2014/main" id="{FA9EC6C9-08AC-4A7F-8FCE-28F6AE13A379}"/>
              </a:ext>
            </a:extLst>
          </p:cNvPr>
          <p:cNvSpPr>
            <a:spLocks noGrp="1"/>
          </p:cNvSpPr>
          <p:nvPr>
            <p:ph type="ctrTitle"/>
          </p:nvPr>
        </p:nvSpPr>
        <p:spPr/>
        <p:txBody>
          <a:bodyPr/>
          <a:lstStyle/>
          <a:p>
            <a:endParaRPr lang="en-US"/>
          </a:p>
        </p:txBody>
      </p:sp>
      <p:sp>
        <p:nvSpPr>
          <p:cNvPr id="10" name="Subtitle 9">
            <a:extLst>
              <a:ext uri="{FF2B5EF4-FFF2-40B4-BE49-F238E27FC236}">
                <a16:creationId xmlns:a16="http://schemas.microsoft.com/office/drawing/2014/main" id="{1AA365F3-44B1-41D8-AD9B-193E3B758C01}"/>
              </a:ext>
            </a:extLst>
          </p:cNvPr>
          <p:cNvSpPr>
            <a:spLocks noGrp="1"/>
          </p:cNvSpPr>
          <p:nvPr>
            <p:ph type="subTitle" idx="1"/>
          </p:nvPr>
        </p:nvSpPr>
        <p:spPr/>
        <p:txBody>
          <a:bodyPr/>
          <a:lstStyle/>
          <a:p>
            <a:endParaRPr lang="en-US"/>
          </a:p>
        </p:txBody>
      </p:sp>
      <p:pic>
        <p:nvPicPr>
          <p:cNvPr id="1027" name="Picture 3" descr="\\OPIHLNSTATESERV\Share\Divisions\Health Enhancement &amp; Safety\Driver Education\2.0 TE working files\Photo Resources\MDT Photos\Big Hole Pass sunrise MDT201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0031" y="2815773"/>
            <a:ext cx="3810560" cy="285792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74714" y="1472502"/>
            <a:ext cx="4263360" cy="319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4" name="Picture 2" descr="S:\Divisions\Health Enhancement &amp; Safety\Driver Education\Pics and MT DR Logo\Roads and Teens\83253748.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flipH="1">
            <a:off x="4292197" y="3179907"/>
            <a:ext cx="4263360" cy="2491073"/>
          </a:xfrm>
          <a:prstGeom prst="rect">
            <a:avLst/>
          </a:prstGeom>
          <a:noFill/>
        </p:spPr>
      </p:pic>
      <p:pic>
        <p:nvPicPr>
          <p:cNvPr id="4" name="Picture 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69139" y="1503438"/>
            <a:ext cx="3636605" cy="2425615"/>
          </a:xfrm>
          <a:prstGeom prst="rect">
            <a:avLst/>
          </a:prstGeom>
        </p:spPr>
      </p:pic>
      <p:sp>
        <p:nvSpPr>
          <p:cNvPr id="2" name="Rectangle 1"/>
          <p:cNvSpPr/>
          <p:nvPr/>
        </p:nvSpPr>
        <p:spPr>
          <a:xfrm>
            <a:off x="201670" y="212680"/>
            <a:ext cx="8245921" cy="1200329"/>
          </a:xfrm>
          <a:prstGeom prst="rect">
            <a:avLst/>
          </a:prstGeom>
        </p:spPr>
        <p:txBody>
          <a:bodyPr wrap="square">
            <a:spAutoFit/>
          </a:bodyPr>
          <a:lstStyle/>
          <a:p>
            <a:pPr algn="ctr"/>
            <a:r>
              <a:rPr lang="en-US" sz="3600" dirty="0">
                <a:solidFill>
                  <a:srgbClr val="990033"/>
                </a:solidFill>
                <a:latin typeface="+mj-lt"/>
                <a:cs typeface="Arial" panose="020B0604020202020204" pitchFamily="34" charset="0"/>
              </a:rPr>
              <a:t>Highest lifetime crash risk is in the first year of independent driving.</a:t>
            </a:r>
          </a:p>
        </p:txBody>
      </p:sp>
    </p:spTree>
    <p:extLst>
      <p:ext uri="{BB962C8B-B14F-4D97-AF65-F5344CB8AC3E}">
        <p14:creationId xmlns:p14="http://schemas.microsoft.com/office/powerpoint/2010/main" val="41704632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250"/>
                            </p:stCondLst>
                            <p:childTnLst>
                              <p:par>
                                <p:cTn id="11" presetID="53" presetClass="entr" presetSubtype="16" fill="hold" nodeType="afterEffect">
                                  <p:stCondLst>
                                    <p:cond delay="250"/>
                                  </p:stCondLst>
                                  <p:childTnLst>
                                    <p:set>
                                      <p:cBhvr>
                                        <p:cTn id="12" dur="1" fill="hold">
                                          <p:stCondLst>
                                            <p:cond delay="0"/>
                                          </p:stCondLst>
                                        </p:cTn>
                                        <p:tgtEl>
                                          <p:spTgt spid="1031"/>
                                        </p:tgtEl>
                                        <p:attrNameLst>
                                          <p:attrName>style.visibility</p:attrName>
                                        </p:attrNameLst>
                                      </p:cBhvr>
                                      <p:to>
                                        <p:strVal val="visible"/>
                                      </p:to>
                                    </p:set>
                                    <p:anim calcmode="lin" valueType="num">
                                      <p:cBhvr>
                                        <p:cTn id="13" dur="1000" fill="hold"/>
                                        <p:tgtEl>
                                          <p:spTgt spid="1031"/>
                                        </p:tgtEl>
                                        <p:attrNameLst>
                                          <p:attrName>ppt_w</p:attrName>
                                        </p:attrNameLst>
                                      </p:cBhvr>
                                      <p:tavLst>
                                        <p:tav tm="0">
                                          <p:val>
                                            <p:fltVal val="0"/>
                                          </p:val>
                                        </p:tav>
                                        <p:tav tm="100000">
                                          <p:val>
                                            <p:strVal val="#ppt_w"/>
                                          </p:val>
                                        </p:tav>
                                      </p:tavLst>
                                    </p:anim>
                                    <p:anim calcmode="lin" valueType="num">
                                      <p:cBhvr>
                                        <p:cTn id="14" dur="1000" fill="hold"/>
                                        <p:tgtEl>
                                          <p:spTgt spid="1031"/>
                                        </p:tgtEl>
                                        <p:attrNameLst>
                                          <p:attrName>ppt_h</p:attrName>
                                        </p:attrNameLst>
                                      </p:cBhvr>
                                      <p:tavLst>
                                        <p:tav tm="0">
                                          <p:val>
                                            <p:fltVal val="0"/>
                                          </p:val>
                                        </p:tav>
                                        <p:tav tm="100000">
                                          <p:val>
                                            <p:strVal val="#ppt_h"/>
                                          </p:val>
                                        </p:tav>
                                      </p:tavLst>
                                    </p:anim>
                                    <p:animEffect transition="in" filter="fade">
                                      <p:cBhvr>
                                        <p:cTn id="15" dur="1000"/>
                                        <p:tgtEl>
                                          <p:spTgt spid="1031"/>
                                        </p:tgtEl>
                                      </p:cBhvr>
                                    </p:animEffect>
                                  </p:childTnLst>
                                </p:cTn>
                              </p:par>
                            </p:childTnLst>
                          </p:cTn>
                        </p:par>
                        <p:par>
                          <p:cTn id="16" fill="hold">
                            <p:stCondLst>
                              <p:cond delay="2500"/>
                            </p:stCondLst>
                            <p:childTnLst>
                              <p:par>
                                <p:cTn id="17" presetID="53" presetClass="entr" presetSubtype="16" fill="hold" nodeType="afterEffect">
                                  <p:stCondLst>
                                    <p:cond delay="250"/>
                                  </p:stCondLst>
                                  <p:childTnLst>
                                    <p:set>
                                      <p:cBhvr>
                                        <p:cTn id="18" dur="1" fill="hold">
                                          <p:stCondLst>
                                            <p:cond delay="0"/>
                                          </p:stCondLst>
                                        </p:cTn>
                                        <p:tgtEl>
                                          <p:spTgt spid="1027"/>
                                        </p:tgtEl>
                                        <p:attrNameLst>
                                          <p:attrName>style.visibility</p:attrName>
                                        </p:attrNameLst>
                                      </p:cBhvr>
                                      <p:to>
                                        <p:strVal val="visible"/>
                                      </p:to>
                                    </p:set>
                                    <p:anim calcmode="lin" valueType="num">
                                      <p:cBhvr>
                                        <p:cTn id="19" dur="1000" fill="hold"/>
                                        <p:tgtEl>
                                          <p:spTgt spid="1027"/>
                                        </p:tgtEl>
                                        <p:attrNameLst>
                                          <p:attrName>ppt_w</p:attrName>
                                        </p:attrNameLst>
                                      </p:cBhvr>
                                      <p:tavLst>
                                        <p:tav tm="0">
                                          <p:val>
                                            <p:fltVal val="0"/>
                                          </p:val>
                                        </p:tav>
                                        <p:tav tm="100000">
                                          <p:val>
                                            <p:strVal val="#ppt_w"/>
                                          </p:val>
                                        </p:tav>
                                      </p:tavLst>
                                    </p:anim>
                                    <p:anim calcmode="lin" valueType="num">
                                      <p:cBhvr>
                                        <p:cTn id="20" dur="1000" fill="hold"/>
                                        <p:tgtEl>
                                          <p:spTgt spid="1027"/>
                                        </p:tgtEl>
                                        <p:attrNameLst>
                                          <p:attrName>ppt_h</p:attrName>
                                        </p:attrNameLst>
                                      </p:cBhvr>
                                      <p:tavLst>
                                        <p:tav tm="0">
                                          <p:val>
                                            <p:fltVal val="0"/>
                                          </p:val>
                                        </p:tav>
                                        <p:tav tm="100000">
                                          <p:val>
                                            <p:strVal val="#ppt_h"/>
                                          </p:val>
                                        </p:tav>
                                      </p:tavLst>
                                    </p:anim>
                                    <p:animEffect transition="in" filter="fade">
                                      <p:cBhvr>
                                        <p:cTn id="21" dur="1000"/>
                                        <p:tgtEl>
                                          <p:spTgt spid="1027"/>
                                        </p:tgtEl>
                                      </p:cBhvr>
                                    </p:animEffect>
                                  </p:childTnLst>
                                </p:cTn>
                              </p:par>
                            </p:childTnLst>
                          </p:cTn>
                        </p:par>
                        <p:par>
                          <p:cTn id="22" fill="hold">
                            <p:stCondLst>
                              <p:cond delay="3750"/>
                            </p:stCondLst>
                            <p:childTnLst>
                              <p:par>
                                <p:cTn id="23" presetID="53" presetClass="entr" presetSubtype="16" fill="hold" nodeType="afterEffect">
                                  <p:stCondLst>
                                    <p:cond delay="250"/>
                                  </p:stCondLst>
                                  <p:childTnLst>
                                    <p:set>
                                      <p:cBhvr>
                                        <p:cTn id="24" dur="1" fill="hold">
                                          <p:stCondLst>
                                            <p:cond delay="0"/>
                                          </p:stCondLst>
                                        </p:cTn>
                                        <p:tgtEl>
                                          <p:spTgt spid="64514"/>
                                        </p:tgtEl>
                                        <p:attrNameLst>
                                          <p:attrName>style.visibility</p:attrName>
                                        </p:attrNameLst>
                                      </p:cBhvr>
                                      <p:to>
                                        <p:strVal val="visible"/>
                                      </p:to>
                                    </p:set>
                                    <p:anim calcmode="lin" valueType="num">
                                      <p:cBhvr>
                                        <p:cTn id="25" dur="1000" fill="hold"/>
                                        <p:tgtEl>
                                          <p:spTgt spid="64514"/>
                                        </p:tgtEl>
                                        <p:attrNameLst>
                                          <p:attrName>ppt_w</p:attrName>
                                        </p:attrNameLst>
                                      </p:cBhvr>
                                      <p:tavLst>
                                        <p:tav tm="0">
                                          <p:val>
                                            <p:fltVal val="0"/>
                                          </p:val>
                                        </p:tav>
                                        <p:tav tm="100000">
                                          <p:val>
                                            <p:strVal val="#ppt_w"/>
                                          </p:val>
                                        </p:tav>
                                      </p:tavLst>
                                    </p:anim>
                                    <p:anim calcmode="lin" valueType="num">
                                      <p:cBhvr>
                                        <p:cTn id="26" dur="1000" fill="hold"/>
                                        <p:tgtEl>
                                          <p:spTgt spid="64514"/>
                                        </p:tgtEl>
                                        <p:attrNameLst>
                                          <p:attrName>ppt_h</p:attrName>
                                        </p:attrNameLst>
                                      </p:cBhvr>
                                      <p:tavLst>
                                        <p:tav tm="0">
                                          <p:val>
                                            <p:fltVal val="0"/>
                                          </p:val>
                                        </p:tav>
                                        <p:tav tm="100000">
                                          <p:val>
                                            <p:strVal val="#ppt_h"/>
                                          </p:val>
                                        </p:tav>
                                      </p:tavLst>
                                    </p:anim>
                                    <p:animEffect transition="in" filter="fade">
                                      <p:cBhvr>
                                        <p:cTn id="27" dur="10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288758" y="192506"/>
            <a:ext cx="8590547" cy="625642"/>
          </a:xfrm>
          <a:prstGeom prst="rect">
            <a:avLst/>
          </a:prstGeom>
          <a:noFill/>
          <a:ln w="9525">
            <a:noFill/>
            <a:miter lim="800000"/>
            <a:headEnd/>
            <a:tailEnd/>
          </a:ln>
          <a:effectLst/>
        </p:spPr>
        <p:txBody>
          <a:bodyPr anchor="ctr"/>
          <a:lstStyle/>
          <a:p>
            <a:pPr algn="ctr">
              <a:lnSpc>
                <a:spcPct val="80000"/>
              </a:lnSpc>
              <a:defRPr/>
            </a:pPr>
            <a:r>
              <a:rPr lang="en-US" sz="4000" dirty="0">
                <a:solidFill>
                  <a:srgbClr val="990033"/>
                </a:solidFill>
                <a:latin typeface="+mj-lt"/>
              </a:rPr>
              <a:t>Inexperience = More Crashes</a:t>
            </a:r>
            <a:endParaRPr lang="en-US" sz="4000" dirty="0">
              <a:solidFill>
                <a:srgbClr val="990033"/>
              </a:solidFill>
              <a:effectLst>
                <a:outerShdw blurRad="38100" dist="38100" dir="2700000" algn="tl">
                  <a:srgbClr val="C0C0C0"/>
                </a:outerShdw>
              </a:effectLst>
              <a:latin typeface="+mj-lt"/>
              <a:ea typeface="+mn-ea"/>
            </a:endParaRPr>
          </a:p>
        </p:txBody>
      </p:sp>
      <p:pic>
        <p:nvPicPr>
          <p:cNvPr id="6144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8296" y="1138517"/>
            <a:ext cx="6331470" cy="481584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423406548"/>
      </p:ext>
    </p:extLst>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23682" y="336176"/>
            <a:ext cx="6696635" cy="699247"/>
          </a:xfrm>
        </p:spPr>
        <p:txBody>
          <a:bodyPr>
            <a:noAutofit/>
          </a:bodyPr>
          <a:lstStyle/>
          <a:p>
            <a:r>
              <a:rPr lang="en-US" sz="4000" dirty="0">
                <a:solidFill>
                  <a:srgbClr val="990033"/>
                </a:solidFill>
                <a:latin typeface="+mj-lt"/>
              </a:rPr>
              <a:t>Teens and Judgment</a:t>
            </a:r>
          </a:p>
        </p:txBody>
      </p:sp>
      <p:pic>
        <p:nvPicPr>
          <p:cNvPr id="14339" name="Picture 2" descr="F:\16 yr old bfain.jpg"/>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815837" y="1234164"/>
            <a:ext cx="5512324" cy="4923445"/>
          </a:xfrm>
          <a:ln>
            <a:solidFill>
              <a:schemeClr val="tx1"/>
            </a:solidFill>
          </a:ln>
        </p:spPr>
      </p:pic>
    </p:spTree>
    <p:extLst>
      <p:ext uri="{BB962C8B-B14F-4D97-AF65-F5344CB8AC3E}">
        <p14:creationId xmlns:p14="http://schemas.microsoft.com/office/powerpoint/2010/main" val="1697564522"/>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525"/>
            <a:ext cx="7772400" cy="1470025"/>
          </a:xfrm>
        </p:spPr>
        <p:txBody>
          <a:bodyPr>
            <a:noAutofit/>
          </a:bodyPr>
          <a:lstStyle/>
          <a:p>
            <a:pPr lvl="0"/>
            <a:r>
              <a:rPr lang="en-US" sz="4000" dirty="0">
                <a:solidFill>
                  <a:srgbClr val="990033"/>
                </a:solidFill>
              </a:rPr>
              <a:t>Driver Education </a:t>
            </a:r>
            <a:br>
              <a:rPr lang="en-US" sz="4000" dirty="0">
                <a:solidFill>
                  <a:srgbClr val="990033"/>
                </a:solidFill>
              </a:rPr>
            </a:br>
            <a:r>
              <a:rPr lang="en-US" sz="4000" dirty="0">
                <a:solidFill>
                  <a:srgbClr val="990033"/>
                </a:solidFill>
              </a:rPr>
              <a:t>Parents/Guardians Meeting</a:t>
            </a:r>
          </a:p>
        </p:txBody>
      </p:sp>
      <p:sp>
        <p:nvSpPr>
          <p:cNvPr id="3" name="Content Placeholder 2"/>
          <p:cNvSpPr>
            <a:spLocks noGrp="1"/>
          </p:cNvSpPr>
          <p:nvPr>
            <p:ph type="subTitle" idx="1"/>
          </p:nvPr>
        </p:nvSpPr>
        <p:spPr>
          <a:xfrm>
            <a:off x="376517" y="1676400"/>
            <a:ext cx="8377517" cy="4549588"/>
          </a:xfrm>
        </p:spPr>
        <p:txBody>
          <a:bodyPr>
            <a:noAutofit/>
          </a:bodyPr>
          <a:lstStyle/>
          <a:p>
            <a:pPr marL="342900" lvl="0" indent="-342900" algn="l">
              <a:lnSpc>
                <a:spcPct val="100000"/>
              </a:lnSpc>
              <a:spcBef>
                <a:spcPts val="0"/>
              </a:spcBef>
              <a:spcAft>
                <a:spcPts val="600"/>
              </a:spcAft>
              <a:buFont typeface="Arial" pitchFamily="34" charset="0"/>
              <a:buChar char="•"/>
            </a:pPr>
            <a:r>
              <a:rPr lang="en-US" sz="2000" dirty="0">
                <a:solidFill>
                  <a:schemeClr val="tx1"/>
                </a:solidFill>
              </a:rPr>
              <a:t>Review traffic education schedule.</a:t>
            </a:r>
          </a:p>
          <a:p>
            <a:pPr marL="342900" lvl="0" indent="-342900" algn="l">
              <a:lnSpc>
                <a:spcPct val="100000"/>
              </a:lnSpc>
              <a:spcBef>
                <a:spcPts val="0"/>
              </a:spcBef>
              <a:spcAft>
                <a:spcPts val="600"/>
              </a:spcAft>
              <a:buFont typeface="Arial" pitchFamily="34" charset="0"/>
              <a:buChar char="•"/>
            </a:pPr>
            <a:r>
              <a:rPr lang="en-US" sz="2000" dirty="0">
                <a:solidFill>
                  <a:schemeClr val="tx1"/>
                </a:solidFill>
              </a:rPr>
              <a:t>Requirements and expectations of the student driver and parents/ guardians.</a:t>
            </a:r>
          </a:p>
          <a:p>
            <a:pPr marL="342900" indent="-342900" algn="l">
              <a:lnSpc>
                <a:spcPct val="100000"/>
              </a:lnSpc>
              <a:spcBef>
                <a:spcPts val="0"/>
              </a:spcBef>
              <a:spcAft>
                <a:spcPts val="600"/>
              </a:spcAft>
              <a:buFont typeface="Arial" pitchFamily="34" charset="0"/>
              <a:buChar char="•"/>
            </a:pPr>
            <a:r>
              <a:rPr lang="en-US" sz="2000" dirty="0">
                <a:solidFill>
                  <a:schemeClr val="tx1"/>
                </a:solidFill>
              </a:rPr>
              <a:t>Montana Graduated Driver Licensing (GDL) law: </a:t>
            </a:r>
          </a:p>
          <a:p>
            <a:pPr marL="800100" lvl="1" indent="-342900" algn="l">
              <a:lnSpc>
                <a:spcPct val="100000"/>
              </a:lnSpc>
              <a:spcBef>
                <a:spcPts val="0"/>
              </a:spcBef>
              <a:spcAft>
                <a:spcPts val="600"/>
              </a:spcAft>
              <a:buFont typeface="Arial" pitchFamily="34" charset="0"/>
              <a:buChar char="•"/>
            </a:pPr>
            <a:r>
              <a:rPr lang="en-US" sz="2000" dirty="0">
                <a:solidFill>
                  <a:schemeClr val="tx1"/>
                </a:solidFill>
                <a:cs typeface="Arial" panose="020B0604020202020204" pitchFamily="34" charset="0"/>
              </a:rPr>
              <a:t>Requires six months minimum of 50 hours of supervised practice driving including 10 hours at night with a licensed parent/guardian or adult licensed driver authorized by the parent/guardian.</a:t>
            </a:r>
          </a:p>
          <a:p>
            <a:pPr marL="800100" lvl="1" indent="-342900" algn="l">
              <a:lnSpc>
                <a:spcPct val="100000"/>
              </a:lnSpc>
              <a:spcBef>
                <a:spcPts val="0"/>
              </a:spcBef>
              <a:spcAft>
                <a:spcPts val="600"/>
              </a:spcAft>
              <a:buFont typeface="Arial" pitchFamily="34" charset="0"/>
              <a:buChar char="•"/>
            </a:pPr>
            <a:r>
              <a:rPr lang="en-US" sz="2000" dirty="0">
                <a:solidFill>
                  <a:schemeClr val="tx1"/>
                </a:solidFill>
                <a:cs typeface="Arial" panose="020B0604020202020204" pitchFamily="34" charset="0"/>
              </a:rPr>
              <a:t>Teen drivers need 2 hours of driving practice each week to meet the required 50 hours within six months. Learner licenses are valid for one year.</a:t>
            </a:r>
          </a:p>
          <a:p>
            <a:pPr marL="800100" lvl="1" indent="-342900" algn="l">
              <a:lnSpc>
                <a:spcPct val="100000"/>
              </a:lnSpc>
              <a:spcBef>
                <a:spcPts val="0"/>
              </a:spcBef>
              <a:spcAft>
                <a:spcPts val="600"/>
              </a:spcAft>
              <a:buFont typeface="Arial" pitchFamily="34" charset="0"/>
              <a:buChar char="•"/>
            </a:pPr>
            <a:r>
              <a:rPr lang="en-US" sz="2000" dirty="0">
                <a:solidFill>
                  <a:schemeClr val="tx1"/>
                </a:solidFill>
                <a:cs typeface="Arial" panose="020B0604020202020204" pitchFamily="34" charset="0"/>
              </a:rPr>
              <a:t>Limits passengers and restricts night driving with first year solo license.</a:t>
            </a:r>
          </a:p>
          <a:p>
            <a:pPr marL="800100" lvl="1" indent="-342900" algn="l">
              <a:lnSpc>
                <a:spcPct val="100000"/>
              </a:lnSpc>
              <a:spcBef>
                <a:spcPts val="0"/>
              </a:spcBef>
              <a:spcAft>
                <a:spcPts val="600"/>
              </a:spcAft>
              <a:buFont typeface="Arial" pitchFamily="34" charset="0"/>
              <a:buChar char="•"/>
            </a:pPr>
            <a:r>
              <a:rPr lang="en-US" sz="2000" dirty="0">
                <a:solidFill>
                  <a:schemeClr val="tx1"/>
                </a:solidFill>
                <a:cs typeface="Arial" panose="020B0604020202020204" pitchFamily="34" charset="0"/>
              </a:rPr>
              <a:t>No traffic tickets, alcohol or drug use.</a:t>
            </a:r>
          </a:p>
          <a:p>
            <a:pPr marL="800100" lvl="1" indent="-342900" algn="l">
              <a:lnSpc>
                <a:spcPct val="100000"/>
              </a:lnSpc>
              <a:spcBef>
                <a:spcPts val="0"/>
              </a:spcBef>
              <a:spcAft>
                <a:spcPts val="600"/>
              </a:spcAft>
              <a:buFont typeface="Arial" pitchFamily="34" charset="0"/>
              <a:buChar char="•"/>
            </a:pPr>
            <a:r>
              <a:rPr lang="en-US" sz="2000" dirty="0">
                <a:solidFill>
                  <a:schemeClr val="tx1"/>
                </a:solidFill>
                <a:cs typeface="Arial" panose="020B0604020202020204" pitchFamily="34" charset="0"/>
              </a:rPr>
              <a:t>Everyone wears a seat belt at all times in the vehicle.</a:t>
            </a:r>
          </a:p>
          <a:p>
            <a:pPr marL="457200" lvl="1" algn="l">
              <a:spcBef>
                <a:spcPts val="600"/>
              </a:spcBef>
            </a:pPr>
            <a:endParaRPr lang="en-US" sz="2000" dirty="0">
              <a:cs typeface="Arial" panose="020B0604020202020204" pitchFamily="34" charset="0"/>
            </a:endParaRPr>
          </a:p>
          <a:p>
            <a:pPr lvl="0">
              <a:buNone/>
            </a:pPr>
            <a:endParaRPr lang="en-US" sz="2000" dirty="0"/>
          </a:p>
          <a:p>
            <a:pPr lvl="0">
              <a:buNone/>
            </a:pPr>
            <a:endParaRPr lang="en-US" dirty="0"/>
          </a:p>
        </p:txBody>
      </p:sp>
    </p:spTree>
  </p:cSld>
  <p:clrMapOvr>
    <a:masterClrMapping/>
  </p:clrMapOvr>
  <p:transition>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ctrTitle"/>
          </p:nvPr>
        </p:nvSpPr>
        <p:spPr>
          <a:xfrm>
            <a:off x="330649" y="241387"/>
            <a:ext cx="8482701" cy="1184002"/>
          </a:xfrm>
        </p:spPr>
        <p:txBody>
          <a:bodyPr anchor="t">
            <a:normAutofit/>
          </a:bodyPr>
          <a:lstStyle/>
          <a:p>
            <a:pPr algn="ctr"/>
            <a:r>
              <a:rPr lang="en-US" sz="4000" i="1" dirty="0">
                <a:solidFill>
                  <a:srgbClr val="990033"/>
                </a:solidFill>
                <a:cs typeface="Arial" panose="020B0604020202020204" pitchFamily="34" charset="0"/>
              </a:rPr>
              <a:t>Can I borrow the car?</a:t>
            </a:r>
            <a:br>
              <a:rPr lang="en-US" sz="4000" dirty="0">
                <a:solidFill>
                  <a:srgbClr val="CC0066"/>
                </a:solidFill>
                <a:cs typeface="Arial" panose="020B0604020202020204" pitchFamily="34" charset="0"/>
              </a:rPr>
            </a:br>
            <a:r>
              <a:rPr lang="en-US" sz="2400" dirty="0">
                <a:cs typeface="Arial" panose="020B0604020202020204" pitchFamily="34" charset="0"/>
              </a:rPr>
              <a:t>The conversation starter that might keep a teen from crashing.</a:t>
            </a:r>
          </a:p>
        </p:txBody>
      </p:sp>
      <p:sp>
        <p:nvSpPr>
          <p:cNvPr id="21508" name="Text Box 6"/>
          <p:cNvSpPr txBox="1">
            <a:spLocks noChangeArrowheads="1"/>
          </p:cNvSpPr>
          <p:nvPr/>
        </p:nvSpPr>
        <p:spPr bwMode="auto">
          <a:xfrm>
            <a:off x="3791719" y="3649411"/>
            <a:ext cx="5021631" cy="2369880"/>
          </a:xfrm>
          <a:prstGeom prst="rect">
            <a:avLst/>
          </a:prstGeom>
          <a:noFill/>
          <a:ln w="9525">
            <a:noFill/>
            <a:miter lim="800000"/>
            <a:headEnd/>
            <a:tailEnd/>
          </a:ln>
        </p:spPr>
        <p:txBody>
          <a:bodyPr wrap="square">
            <a:spAutoFit/>
          </a:bodyPr>
          <a:lstStyle/>
          <a:p>
            <a:pPr defTabSz="914400"/>
            <a:endParaRPr lang="en-US" sz="800" dirty="0">
              <a:latin typeface="Calibri" pitchFamily="34" charset="0"/>
            </a:endParaRPr>
          </a:p>
          <a:p>
            <a:pPr defTabSz="914400">
              <a:spcAft>
                <a:spcPts val="600"/>
              </a:spcAft>
            </a:pPr>
            <a:r>
              <a:rPr lang="en-US" sz="2000" dirty="0">
                <a:latin typeface="Arial" panose="020B0604020202020204" pitchFamily="34" charset="0"/>
                <a:cs typeface="Arial" panose="020B0604020202020204" pitchFamily="34" charset="0"/>
              </a:rPr>
              <a:t>Sharing the car gives parents the opportunity to: </a:t>
            </a:r>
          </a:p>
          <a:p>
            <a:pPr marL="342900" indent="-342900" defTabSz="9144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review house rules,</a:t>
            </a:r>
          </a:p>
          <a:p>
            <a:pPr marL="342900" indent="-342900" defTabSz="9144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help with trip decisions,</a:t>
            </a:r>
          </a:p>
          <a:p>
            <a:pPr marL="342900" indent="-342900" defTabSz="9144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provide support on peer pressure.</a:t>
            </a:r>
          </a:p>
          <a:p>
            <a:pPr defTabSz="914400">
              <a:spcAft>
                <a:spcPts val="600"/>
              </a:spcAft>
            </a:pPr>
            <a:endParaRPr lang="en-US"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719" y="1608922"/>
            <a:ext cx="5021631" cy="1856956"/>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061816455"/>
              </p:ext>
            </p:extLst>
          </p:nvPr>
        </p:nvGraphicFramePr>
        <p:xfrm>
          <a:off x="284781" y="1608922"/>
          <a:ext cx="3265243" cy="5019701"/>
        </p:xfrm>
        <a:graphic>
          <a:graphicData uri="http://schemas.openxmlformats.org/presentationml/2006/ole">
            <mc:AlternateContent xmlns:mc="http://schemas.openxmlformats.org/markup-compatibility/2006">
              <mc:Choice xmlns:v="urn:schemas-microsoft-com:vml" Requires="v">
                <p:oleObj spid="_x0000_s72868" name="Acrobat Document" r:id="rId5" imgW="3828915" imgH="5886450" progId="Acrobat.Document.DC">
                  <p:embed/>
                </p:oleObj>
              </mc:Choice>
              <mc:Fallback>
                <p:oleObj name="Acrobat Document" r:id="rId5" imgW="3828915" imgH="5886450" progId="Acrobat.Document.DC">
                  <p:embed/>
                  <p:pic>
                    <p:nvPicPr>
                      <p:cNvPr id="0" name=""/>
                      <p:cNvPicPr/>
                      <p:nvPr/>
                    </p:nvPicPr>
                    <p:blipFill>
                      <a:blip r:embed="rId6"/>
                      <a:stretch>
                        <a:fillRect/>
                      </a:stretch>
                    </p:blipFill>
                    <p:spPr>
                      <a:xfrm>
                        <a:off x="284781" y="1608922"/>
                        <a:ext cx="3265243" cy="5019701"/>
                      </a:xfrm>
                      <a:prstGeom prst="rect">
                        <a:avLst/>
                      </a:prstGeom>
                    </p:spPr>
                  </p:pic>
                </p:oleObj>
              </mc:Fallback>
            </mc:AlternateContent>
          </a:graphicData>
        </a:graphic>
      </p:graphicFrame>
    </p:spTree>
    <p:extLst>
      <p:ext uri="{BB962C8B-B14F-4D97-AF65-F5344CB8AC3E}">
        <p14:creationId xmlns:p14="http://schemas.microsoft.com/office/powerpoint/2010/main" val="3428373674"/>
      </p:ext>
    </p:extLst>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arTeen_male_H.jpg"/>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008530" y="1551294"/>
            <a:ext cx="7201834" cy="4804032"/>
          </a:xfrm>
        </p:spPr>
      </p:pic>
      <p:sp>
        <p:nvSpPr>
          <p:cNvPr id="5" name="TextBox 4"/>
          <p:cNvSpPr txBox="1"/>
          <p:nvPr/>
        </p:nvSpPr>
        <p:spPr>
          <a:xfrm>
            <a:off x="201707" y="154940"/>
            <a:ext cx="8700246" cy="1261884"/>
          </a:xfrm>
          <a:prstGeom prst="rect">
            <a:avLst/>
          </a:prstGeom>
          <a:noFill/>
        </p:spPr>
        <p:txBody>
          <a:bodyPr wrap="square" rtlCol="0">
            <a:spAutoFit/>
          </a:bodyPr>
          <a:lstStyle/>
          <a:p>
            <a:pPr algn="ctr"/>
            <a:r>
              <a:rPr lang="en-US" sz="4000" dirty="0">
                <a:solidFill>
                  <a:srgbClr val="990033"/>
                </a:solidFill>
                <a:latin typeface="+mj-lt"/>
                <a:cs typeface="Arial" panose="020B0604020202020204" pitchFamily="34" charset="0"/>
              </a:rPr>
              <a:t>Teen asks Parent: </a:t>
            </a:r>
          </a:p>
          <a:p>
            <a:pPr algn="ctr"/>
            <a:r>
              <a:rPr lang="en-US" sz="3600" i="1" dirty="0">
                <a:latin typeface="+mj-lt"/>
                <a:cs typeface="Arial" panose="020B0604020202020204" pitchFamily="34" charset="0"/>
              </a:rPr>
              <a:t>Can I ride with a friend?</a:t>
            </a:r>
          </a:p>
        </p:txBody>
      </p:sp>
    </p:spTree>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arTeen_2ormore_H.jpg"/>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075765" y="1411360"/>
            <a:ext cx="6784975" cy="4525963"/>
          </a:xfrm>
        </p:spPr>
      </p:pic>
      <p:sp>
        <p:nvSpPr>
          <p:cNvPr id="4" name="TextBox 3"/>
          <p:cNvSpPr txBox="1"/>
          <p:nvPr/>
        </p:nvSpPr>
        <p:spPr>
          <a:xfrm>
            <a:off x="163887" y="6042253"/>
            <a:ext cx="8630489" cy="400110"/>
          </a:xfrm>
          <a:prstGeom prst="rect">
            <a:avLst/>
          </a:prstGeom>
          <a:noFill/>
        </p:spPr>
        <p:txBody>
          <a:bodyPr wrap="square" rtlCol="0">
            <a:spAutoFit/>
          </a:bodyPr>
          <a:lstStyle/>
          <a:p>
            <a:r>
              <a:rPr lang="en-US" sz="2000" dirty="0">
                <a:latin typeface="+mn-lt"/>
                <a:cs typeface="Arial" panose="020B0604020202020204" pitchFamily="34" charset="0"/>
              </a:rPr>
              <a:t>Don’t let your teen be the passenger that distracts an inexperienced teen driver. </a:t>
            </a:r>
            <a:endParaRPr lang="en-US" sz="2000" dirty="0">
              <a:latin typeface="+mn-lt"/>
            </a:endParaRPr>
          </a:p>
        </p:txBody>
      </p:sp>
      <p:sp>
        <p:nvSpPr>
          <p:cNvPr id="5" name="TextBox 4"/>
          <p:cNvSpPr txBox="1"/>
          <p:nvPr/>
        </p:nvSpPr>
        <p:spPr>
          <a:xfrm>
            <a:off x="500063" y="84888"/>
            <a:ext cx="8186737" cy="1261884"/>
          </a:xfrm>
          <a:prstGeom prst="rect">
            <a:avLst/>
          </a:prstGeom>
          <a:noFill/>
        </p:spPr>
        <p:txBody>
          <a:bodyPr wrap="square" rtlCol="0">
            <a:spAutoFit/>
          </a:bodyPr>
          <a:lstStyle/>
          <a:p>
            <a:pPr algn="ctr"/>
            <a:r>
              <a:rPr lang="en-US" sz="4000" dirty="0">
                <a:solidFill>
                  <a:srgbClr val="990033"/>
                </a:solidFill>
                <a:latin typeface="+mj-lt"/>
                <a:cs typeface="Arial" panose="020B0604020202020204" pitchFamily="34" charset="0"/>
              </a:rPr>
              <a:t>Parent replies: </a:t>
            </a:r>
            <a:br>
              <a:rPr lang="en-US" sz="4000" dirty="0">
                <a:solidFill>
                  <a:srgbClr val="990033"/>
                </a:solidFill>
                <a:latin typeface="+mj-lt"/>
                <a:cs typeface="Arial" panose="020B0604020202020204" pitchFamily="34" charset="0"/>
              </a:rPr>
            </a:br>
            <a:r>
              <a:rPr lang="en-US" sz="3600" i="1" dirty="0">
                <a:latin typeface="+mj-lt"/>
                <a:cs typeface="Arial" panose="020B0604020202020204" pitchFamily="34" charset="0"/>
              </a:rPr>
              <a:t>Is your friend a safe driver?</a:t>
            </a:r>
          </a:p>
        </p:txBody>
      </p:sp>
    </p:spTree>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63" y="300040"/>
            <a:ext cx="8186737" cy="1692771"/>
          </a:xfrm>
          <a:prstGeom prst="rect">
            <a:avLst/>
          </a:prstGeom>
          <a:noFill/>
        </p:spPr>
        <p:txBody>
          <a:bodyPr wrap="square" rtlCol="0">
            <a:spAutoFit/>
          </a:bodyPr>
          <a:lstStyle/>
          <a:p>
            <a:pPr algn="ctr"/>
            <a:r>
              <a:rPr lang="en-US" sz="4000" dirty="0">
                <a:solidFill>
                  <a:srgbClr val="990033"/>
                </a:solidFill>
                <a:latin typeface="+mj-lt"/>
                <a:cs typeface="Arial" panose="020B0604020202020204" pitchFamily="34" charset="0"/>
              </a:rPr>
              <a:t>Practice Pointers</a:t>
            </a:r>
          </a:p>
          <a:p>
            <a:pPr algn="ctr"/>
            <a:r>
              <a:rPr lang="en-US" sz="3200" i="1" dirty="0">
                <a:latin typeface="+mj-lt"/>
                <a:cs typeface="Arial" panose="020B0604020202020204" pitchFamily="34" charset="0"/>
              </a:rPr>
              <a:t>For supervising parents, guardians,</a:t>
            </a:r>
          </a:p>
          <a:p>
            <a:pPr algn="ctr"/>
            <a:r>
              <a:rPr lang="en-US" sz="3200" i="1" dirty="0">
                <a:latin typeface="+mj-lt"/>
                <a:cs typeface="Arial" panose="020B0604020202020204" pitchFamily="34" charset="0"/>
              </a:rPr>
              <a:t>and other supervising adults</a:t>
            </a:r>
          </a:p>
        </p:txBody>
      </p:sp>
      <p:sp>
        <p:nvSpPr>
          <p:cNvPr id="3" name="TextBox 2"/>
          <p:cNvSpPr txBox="1"/>
          <p:nvPr/>
        </p:nvSpPr>
        <p:spPr>
          <a:xfrm>
            <a:off x="1374242" y="2341671"/>
            <a:ext cx="6438378" cy="3046988"/>
          </a:xfrm>
          <a:prstGeom prst="rect">
            <a:avLst/>
          </a:prstGeom>
          <a:noFill/>
        </p:spPr>
        <p:txBody>
          <a:bodyPr wrap="square" rtlCol="0">
            <a:spAutoFit/>
          </a:bodyPr>
          <a:lstStyle/>
          <a:p>
            <a:pPr algn="ctr"/>
            <a:r>
              <a:rPr lang="en-US" sz="2400" dirty="0">
                <a:latin typeface="+mn-lt"/>
                <a:cs typeface="Arial" panose="020B0604020202020204" pitchFamily="34" charset="0"/>
              </a:rPr>
              <a:t>The following slides are examples of lessons your student driver will learn. </a:t>
            </a:r>
          </a:p>
          <a:p>
            <a:pPr algn="ctr"/>
            <a:endParaRPr lang="en-US" sz="2400" dirty="0">
              <a:latin typeface="+mn-lt"/>
              <a:cs typeface="Arial" panose="020B0604020202020204" pitchFamily="34" charset="0"/>
            </a:endParaRPr>
          </a:p>
          <a:p>
            <a:pPr algn="ctr"/>
            <a:r>
              <a:rPr lang="en-US" sz="2400" dirty="0">
                <a:latin typeface="+mn-lt"/>
                <a:cs typeface="Arial" panose="020B0604020202020204" pitchFamily="34" charset="0"/>
              </a:rPr>
              <a:t>Your teen’s teacher will share with you other resources and guides to help your teen successfully meet the goals of this course, and help you supervise your teen driver during Step 1 of the GDL process.</a:t>
            </a:r>
            <a:endParaRPr lang="en-US" sz="2400" dirty="0">
              <a:latin typeface="+mn-lt"/>
            </a:endParaRPr>
          </a:p>
        </p:txBody>
      </p:sp>
    </p:spTree>
    <p:extLst>
      <p:ext uri="{BB962C8B-B14F-4D97-AF65-F5344CB8AC3E}">
        <p14:creationId xmlns:p14="http://schemas.microsoft.com/office/powerpoint/2010/main" val="4051763012"/>
      </p:ext>
    </p:extLst>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998538" y="3800475"/>
            <a:ext cx="547687" cy="900113"/>
          </a:xfrm>
          <a:prstGeom prst="rect">
            <a:avLst/>
          </a:prstGeom>
          <a:noFill/>
          <a:ln w="9525">
            <a:noFill/>
            <a:miter lim="800000"/>
            <a:headEnd/>
            <a:tailEnd/>
          </a:ln>
        </p:spPr>
        <p:txBody>
          <a:bodyPr/>
          <a:lstStyle/>
          <a:p>
            <a:endParaRPr lang="en-US"/>
          </a:p>
        </p:txBody>
      </p:sp>
      <p:sp>
        <p:nvSpPr>
          <p:cNvPr id="49156" name="Rectangle 4"/>
          <p:cNvSpPr>
            <a:spLocks noChangeArrowheads="1"/>
          </p:cNvSpPr>
          <p:nvPr/>
        </p:nvSpPr>
        <p:spPr bwMode="auto">
          <a:xfrm>
            <a:off x="3767138" y="3800475"/>
            <a:ext cx="541337" cy="900113"/>
          </a:xfrm>
          <a:prstGeom prst="rect">
            <a:avLst/>
          </a:prstGeom>
          <a:noFill/>
          <a:ln w="9525">
            <a:noFill/>
            <a:miter lim="800000"/>
            <a:headEnd/>
            <a:tailEnd/>
          </a:ln>
        </p:spPr>
        <p:txBody>
          <a:bodyPr/>
          <a:lstStyle/>
          <a:p>
            <a:endParaRPr lang="en-US"/>
          </a:p>
        </p:txBody>
      </p:sp>
      <p:sp>
        <p:nvSpPr>
          <p:cNvPr id="49162" name="Rectangle 10"/>
          <p:cNvSpPr>
            <a:spLocks noChangeArrowheads="1"/>
          </p:cNvSpPr>
          <p:nvPr/>
        </p:nvSpPr>
        <p:spPr bwMode="auto">
          <a:xfrm>
            <a:off x="1344613" y="4833938"/>
            <a:ext cx="539750" cy="900112"/>
          </a:xfrm>
          <a:prstGeom prst="rect">
            <a:avLst/>
          </a:prstGeom>
          <a:noFill/>
          <a:ln w="9525">
            <a:noFill/>
            <a:miter lim="800000"/>
            <a:headEnd/>
            <a:tailEnd/>
          </a:ln>
        </p:spPr>
        <p:txBody>
          <a:bodyPr/>
          <a:lstStyle/>
          <a:p>
            <a:endParaRPr lang="en-US"/>
          </a:p>
        </p:txBody>
      </p:sp>
      <p:sp>
        <p:nvSpPr>
          <p:cNvPr id="49163" name="Rectangle 11"/>
          <p:cNvSpPr>
            <a:spLocks noChangeArrowheads="1"/>
          </p:cNvSpPr>
          <p:nvPr/>
        </p:nvSpPr>
        <p:spPr bwMode="auto">
          <a:xfrm>
            <a:off x="3421063" y="4833938"/>
            <a:ext cx="549275" cy="900112"/>
          </a:xfrm>
          <a:prstGeom prst="rect">
            <a:avLst/>
          </a:prstGeom>
          <a:noFill/>
          <a:ln w="9525">
            <a:noFill/>
            <a:miter lim="800000"/>
            <a:headEnd/>
            <a:tailEnd/>
          </a:ln>
        </p:spPr>
        <p:txBody>
          <a:bodyPr/>
          <a:lstStyle/>
          <a:p>
            <a:endParaRPr lang="en-US"/>
          </a:p>
        </p:txBody>
      </p:sp>
      <p:sp>
        <p:nvSpPr>
          <p:cNvPr id="16" name="TextBox 15"/>
          <p:cNvSpPr txBox="1"/>
          <p:nvPr/>
        </p:nvSpPr>
        <p:spPr>
          <a:xfrm>
            <a:off x="782053" y="318943"/>
            <a:ext cx="7676148" cy="646331"/>
          </a:xfrm>
          <a:prstGeom prst="rect">
            <a:avLst/>
          </a:prstGeom>
          <a:noFill/>
        </p:spPr>
        <p:txBody>
          <a:bodyPr wrap="square" rtlCol="0">
            <a:spAutoFit/>
          </a:bodyPr>
          <a:lstStyle/>
          <a:p>
            <a:pPr algn="ctr"/>
            <a:r>
              <a:rPr lang="en-US" sz="3600" dirty="0">
                <a:solidFill>
                  <a:srgbClr val="990033"/>
                </a:solidFill>
                <a:latin typeface="+mj-lt"/>
                <a:cs typeface="Arial" panose="020B0604020202020204" pitchFamily="34" charset="0"/>
              </a:rPr>
              <a:t>Steering for Balance and Control</a:t>
            </a:r>
          </a:p>
        </p:txBody>
      </p:sp>
      <p:pic>
        <p:nvPicPr>
          <p:cNvPr id="71688" name="Picture 8" descr="http://ww1.hdnux.com/photos/12/44/00/2768940/8/628x471.jpg"/>
          <p:cNvPicPr>
            <a:picLocks noChangeAspect="1" noChangeArrowheads="1"/>
          </p:cNvPicPr>
          <p:nvPr/>
        </p:nvPicPr>
        <p:blipFill rotWithShape="1">
          <a:blip r:embed="rId4" cstate="print"/>
          <a:srcRect l="3864" t="3688" r="5857" b="4502"/>
          <a:stretch/>
        </p:blipFill>
        <p:spPr bwMode="auto">
          <a:xfrm>
            <a:off x="475990" y="1240077"/>
            <a:ext cx="4634630" cy="3519814"/>
          </a:xfrm>
          <a:prstGeom prst="rect">
            <a:avLst/>
          </a:prstGeom>
          <a:noFill/>
          <a:ln>
            <a:solidFill>
              <a:schemeClr val="tx1"/>
            </a:solidFill>
          </a:ln>
        </p:spPr>
      </p:pic>
      <p:graphicFrame>
        <p:nvGraphicFramePr>
          <p:cNvPr id="71689" name="Object 9"/>
          <p:cNvGraphicFramePr>
            <a:graphicFrameLocks noChangeAspect="1"/>
          </p:cNvGraphicFramePr>
          <p:nvPr>
            <p:extLst>
              <p:ext uri="{D42A27DB-BD31-4B8C-83A1-F6EECF244321}">
                <p14:modId xmlns:p14="http://schemas.microsoft.com/office/powerpoint/2010/main" val="1887732663"/>
              </p:ext>
            </p:extLst>
          </p:nvPr>
        </p:nvGraphicFramePr>
        <p:xfrm>
          <a:off x="5316517" y="1240077"/>
          <a:ext cx="3141684" cy="3042952"/>
        </p:xfrm>
        <a:graphic>
          <a:graphicData uri="http://schemas.openxmlformats.org/presentationml/2006/ole">
            <mc:AlternateContent xmlns:mc="http://schemas.openxmlformats.org/markup-compatibility/2006">
              <mc:Choice xmlns:v="urn:schemas-microsoft-com:vml" Requires="v">
                <p:oleObj spid="_x0000_s71929" name="Photo Editor Photo" r:id="rId5" imgW="6287045" imgH="6088908" progId="">
                  <p:embed/>
                </p:oleObj>
              </mc:Choice>
              <mc:Fallback>
                <p:oleObj name="Photo Editor Photo" r:id="rId5" imgW="6287045" imgH="6088908" progId="">
                  <p:embed/>
                  <p:pic>
                    <p:nvPicPr>
                      <p:cNvPr id="0" name="Picture 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6517" y="1240077"/>
                        <a:ext cx="3141684" cy="3042952"/>
                      </a:xfrm>
                      <a:prstGeom prst="rect">
                        <a:avLst/>
                      </a:prstGeom>
                      <a:noFill/>
                      <a:ln w="9525">
                        <a:solidFill>
                          <a:schemeClr val="tx1"/>
                        </a:solidFill>
                        <a:miter lim="800000"/>
                        <a:headEnd/>
                        <a:tailEnd/>
                      </a:ln>
                      <a:effectLst/>
                      <a:extLst/>
                    </p:spPr>
                  </p:pic>
                </p:oleObj>
              </mc:Fallback>
            </mc:AlternateContent>
          </a:graphicData>
        </a:graphic>
      </p:graphicFrame>
      <p:pic>
        <p:nvPicPr>
          <p:cNvPr id="71691" name="Picture 11"/>
          <p:cNvPicPr>
            <a:picLocks noChangeAspect="1" noChangeArrowheads="1"/>
          </p:cNvPicPr>
          <p:nvPr/>
        </p:nvPicPr>
        <p:blipFill rotWithShape="1">
          <a:blip r:embed="rId7" cstate="print"/>
          <a:srcRect t="8167"/>
          <a:stretch/>
        </p:blipFill>
        <p:spPr bwMode="auto">
          <a:xfrm>
            <a:off x="5730550" y="4321479"/>
            <a:ext cx="2566977" cy="2034872"/>
          </a:xfrm>
          <a:prstGeom prst="rect">
            <a:avLst/>
          </a:prstGeom>
          <a:noFill/>
          <a:ln w="9525">
            <a:noFill/>
            <a:miter lim="800000"/>
            <a:headEnd/>
            <a:tailEnd/>
          </a:ln>
        </p:spPr>
      </p:pic>
      <p:sp>
        <p:nvSpPr>
          <p:cNvPr id="2" name="Rectangle 1"/>
          <p:cNvSpPr/>
          <p:nvPr/>
        </p:nvSpPr>
        <p:spPr>
          <a:xfrm>
            <a:off x="475990" y="4856270"/>
            <a:ext cx="4960306" cy="1354217"/>
          </a:xfrm>
          <a:prstGeom prst="rect">
            <a:avLst/>
          </a:prstGeom>
        </p:spPr>
        <p:txBody>
          <a:bodyPr wrap="square">
            <a:spAutoFit/>
          </a:bodyPr>
          <a:lstStyle/>
          <a:p>
            <a:pPr>
              <a:spcAft>
                <a:spcPts val="600"/>
              </a:spcAft>
            </a:pPr>
            <a:r>
              <a:rPr lang="en-US" dirty="0">
                <a:latin typeface="+mn-lt"/>
              </a:rPr>
              <a:t>Proper hand position is at </a:t>
            </a:r>
            <a:r>
              <a:rPr lang="en-US" b="1" dirty="0">
                <a:latin typeface="+mn-lt"/>
              </a:rPr>
              <a:t>9 and 3 </a:t>
            </a:r>
            <a:r>
              <a:rPr lang="en-US" dirty="0">
                <a:latin typeface="+mn-lt"/>
              </a:rPr>
              <a:t>or </a:t>
            </a:r>
            <a:r>
              <a:rPr lang="en-US" b="1" dirty="0">
                <a:latin typeface="+mn-lt"/>
              </a:rPr>
              <a:t>8 and 4</a:t>
            </a:r>
            <a:r>
              <a:rPr lang="en-US" dirty="0">
                <a:latin typeface="+mn-lt"/>
              </a:rPr>
              <a:t>.</a:t>
            </a:r>
          </a:p>
          <a:p>
            <a:pPr>
              <a:spcAft>
                <a:spcPts val="600"/>
              </a:spcAft>
            </a:pPr>
            <a:r>
              <a:rPr lang="en-US" i="1" dirty="0">
                <a:latin typeface="+mn-lt"/>
              </a:rPr>
              <a:t>Why? </a:t>
            </a:r>
            <a:endParaRPr lang="en-US" sz="800" dirty="0">
              <a:latin typeface="+mn-lt"/>
            </a:endParaRPr>
          </a:p>
          <a:p>
            <a:r>
              <a:rPr lang="en-US" dirty="0">
                <a:latin typeface="+mn-lt"/>
              </a:rPr>
              <a:t>Air bags and power steering. This hand position keeps arms out of the way.</a:t>
            </a:r>
          </a:p>
        </p:txBody>
      </p:sp>
    </p:spTree>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cstate="print"/>
          <a:srcRect/>
          <a:stretch>
            <a:fillRect/>
          </a:stretch>
        </p:blipFill>
        <p:spPr bwMode="auto">
          <a:xfrm>
            <a:off x="967636" y="1579365"/>
            <a:ext cx="7001761" cy="3855545"/>
          </a:xfrm>
          <a:prstGeom prst="rect">
            <a:avLst/>
          </a:prstGeom>
          <a:noFill/>
          <a:ln w="9525">
            <a:noFill/>
            <a:miter lim="800000"/>
            <a:headEnd/>
            <a:tailEnd/>
          </a:ln>
        </p:spPr>
      </p:pic>
      <p:sp>
        <p:nvSpPr>
          <p:cNvPr id="6" name="TextBox 5"/>
          <p:cNvSpPr txBox="1"/>
          <p:nvPr/>
        </p:nvSpPr>
        <p:spPr>
          <a:xfrm>
            <a:off x="782053" y="318943"/>
            <a:ext cx="7676148" cy="1138773"/>
          </a:xfrm>
          <a:prstGeom prst="rect">
            <a:avLst/>
          </a:prstGeom>
          <a:noFill/>
        </p:spPr>
        <p:txBody>
          <a:bodyPr wrap="square" rtlCol="0">
            <a:spAutoFit/>
          </a:bodyPr>
          <a:lstStyle/>
          <a:p>
            <a:pPr algn="ctr"/>
            <a:r>
              <a:rPr lang="en-US" sz="3600" dirty="0">
                <a:solidFill>
                  <a:srgbClr val="990033"/>
                </a:solidFill>
                <a:latin typeface="+mj-lt"/>
                <a:cs typeface="Arial" panose="020B0604020202020204" pitchFamily="34" charset="0"/>
              </a:rPr>
              <a:t>Minimum Following Distance</a:t>
            </a:r>
          </a:p>
          <a:p>
            <a:pPr algn="ctr"/>
            <a:r>
              <a:rPr lang="en-US" sz="3200" i="1" dirty="0">
                <a:latin typeface="+mj-lt"/>
                <a:cs typeface="Arial" panose="020B0604020202020204" pitchFamily="34" charset="0"/>
              </a:rPr>
              <a:t>Or … how not to be a tailgater</a:t>
            </a:r>
          </a:p>
        </p:txBody>
      </p:sp>
      <p:sp>
        <p:nvSpPr>
          <p:cNvPr id="2" name="Rectangle 1"/>
          <p:cNvSpPr/>
          <p:nvPr/>
        </p:nvSpPr>
        <p:spPr>
          <a:xfrm>
            <a:off x="663879" y="5526298"/>
            <a:ext cx="7941502" cy="369332"/>
          </a:xfrm>
          <a:prstGeom prst="rect">
            <a:avLst/>
          </a:prstGeom>
        </p:spPr>
        <p:txBody>
          <a:bodyPr wrap="square">
            <a:spAutoFit/>
          </a:bodyPr>
          <a:lstStyle/>
          <a:p>
            <a:r>
              <a:rPr lang="en-US" dirty="0"/>
              <a:t>Drivers have the most control over the space directly in front of the vehicle.</a:t>
            </a:r>
          </a:p>
        </p:txBody>
      </p:sp>
    </p:spTree>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81000" y="152400"/>
            <a:ext cx="8420100" cy="609600"/>
          </a:xfrm>
          <a:prstGeom prst="rect">
            <a:avLst/>
          </a:prstGeom>
          <a:noFill/>
          <a:ln w="9525">
            <a:noFill/>
            <a:miter lim="800000"/>
            <a:headEnd/>
            <a:tailEnd/>
          </a:ln>
        </p:spPr>
        <p:txBody>
          <a:bodyPr anchor="ctr"/>
          <a:lstStyle/>
          <a:p>
            <a:pPr algn="ctr"/>
            <a:r>
              <a:rPr lang="en-US" altLang="en-US" sz="3600" dirty="0">
                <a:solidFill>
                  <a:srgbClr val="990033"/>
                </a:solidFill>
                <a:latin typeface="+mj-lt"/>
                <a:cs typeface="Arial" panose="020B0604020202020204" pitchFamily="34" charset="0"/>
              </a:rPr>
              <a:t>Reference Points</a:t>
            </a:r>
          </a:p>
        </p:txBody>
      </p:sp>
      <p:sp>
        <p:nvSpPr>
          <p:cNvPr id="59395" name="Text Box 3"/>
          <p:cNvSpPr txBox="1">
            <a:spLocks noChangeArrowheads="1"/>
          </p:cNvSpPr>
          <p:nvPr/>
        </p:nvSpPr>
        <p:spPr bwMode="auto">
          <a:xfrm>
            <a:off x="1383034" y="2550847"/>
            <a:ext cx="1752600" cy="336550"/>
          </a:xfrm>
          <a:prstGeom prst="rect">
            <a:avLst/>
          </a:prstGeom>
          <a:noFill/>
          <a:ln w="9525">
            <a:noFill/>
            <a:miter lim="800000"/>
            <a:headEnd/>
            <a:tailEnd/>
          </a:ln>
          <a:effectLst/>
        </p:spPr>
        <p:txBody>
          <a:bodyPr wrap="square">
            <a:spAutoFit/>
          </a:bodyPr>
          <a:lstStyle/>
          <a:p>
            <a:pPr>
              <a:spcBef>
                <a:spcPct val="50000"/>
              </a:spcBef>
            </a:pPr>
            <a:r>
              <a:rPr lang="en-US" sz="1600" b="1" dirty="0">
                <a:latin typeface="Arial" charset="0"/>
              </a:rPr>
              <a:t>Front Limitation</a:t>
            </a:r>
          </a:p>
        </p:txBody>
      </p:sp>
      <p:grpSp>
        <p:nvGrpSpPr>
          <p:cNvPr id="4" name="Group 3"/>
          <p:cNvGrpSpPr/>
          <p:nvPr/>
        </p:nvGrpSpPr>
        <p:grpSpPr>
          <a:xfrm>
            <a:off x="775536" y="1059633"/>
            <a:ext cx="1403174" cy="1828800"/>
            <a:chOff x="341807" y="448883"/>
            <a:chExt cx="1403174" cy="1828800"/>
          </a:xfrm>
        </p:grpSpPr>
        <p:sp>
          <p:nvSpPr>
            <p:cNvPr id="59396" name="Line 4"/>
            <p:cNvSpPr>
              <a:spLocks noChangeShapeType="1"/>
            </p:cNvSpPr>
            <p:nvPr/>
          </p:nvSpPr>
          <p:spPr bwMode="auto">
            <a:xfrm flipH="1">
              <a:off x="354333" y="448883"/>
              <a:ext cx="0" cy="1828800"/>
            </a:xfrm>
            <a:prstGeom prst="line">
              <a:avLst/>
            </a:prstGeom>
            <a:noFill/>
            <a:ln w="57150">
              <a:solidFill>
                <a:schemeClr val="tx1"/>
              </a:solidFill>
              <a:round/>
              <a:headEnd/>
              <a:tailEnd/>
            </a:ln>
            <a:effectLst/>
          </p:spPr>
          <p:txBody>
            <a:bodyPr/>
            <a:lstStyle/>
            <a:p>
              <a:endParaRPr lang="en-US"/>
            </a:p>
          </p:txBody>
        </p:sp>
        <p:pic>
          <p:nvPicPr>
            <p:cNvPr id="59397" name="Picture 5" descr="Red-H"/>
            <p:cNvPicPr>
              <a:picLocks noChangeAspect="1" noChangeArrowheads="1"/>
            </p:cNvPicPr>
            <p:nvPr/>
          </p:nvPicPr>
          <p:blipFill>
            <a:blip r:embed="rId3" cstate="print"/>
            <a:srcRect/>
            <a:stretch>
              <a:fillRect/>
            </a:stretch>
          </p:blipFill>
          <p:spPr bwMode="auto">
            <a:xfrm>
              <a:off x="449581" y="1264043"/>
              <a:ext cx="1295400" cy="615950"/>
            </a:xfrm>
            <a:prstGeom prst="rect">
              <a:avLst/>
            </a:prstGeom>
            <a:noFill/>
          </p:spPr>
        </p:pic>
        <p:sp>
          <p:nvSpPr>
            <p:cNvPr id="59398" name="Line 6"/>
            <p:cNvSpPr>
              <a:spLocks noChangeShapeType="1"/>
            </p:cNvSpPr>
            <p:nvPr/>
          </p:nvSpPr>
          <p:spPr bwMode="auto">
            <a:xfrm flipH="1" flipV="1">
              <a:off x="341807" y="500030"/>
              <a:ext cx="611290" cy="1146169"/>
            </a:xfrm>
            <a:prstGeom prst="line">
              <a:avLst/>
            </a:prstGeom>
            <a:noFill/>
            <a:ln w="31750">
              <a:solidFill>
                <a:schemeClr val="accent1"/>
              </a:solidFill>
              <a:round/>
              <a:headEnd type="oval" w="med" len="med"/>
              <a:tailEnd/>
            </a:ln>
            <a:effectLst/>
          </p:spPr>
          <p:txBody>
            <a:bodyPr/>
            <a:lstStyle/>
            <a:p>
              <a:endParaRPr lang="en-US"/>
            </a:p>
          </p:txBody>
        </p:sp>
        <p:sp>
          <p:nvSpPr>
            <p:cNvPr id="59399" name="Line 7"/>
            <p:cNvSpPr>
              <a:spLocks noChangeShapeType="1"/>
            </p:cNvSpPr>
            <p:nvPr/>
          </p:nvSpPr>
          <p:spPr bwMode="auto">
            <a:xfrm flipH="1">
              <a:off x="368477" y="1693657"/>
              <a:ext cx="609600" cy="533400"/>
            </a:xfrm>
            <a:prstGeom prst="line">
              <a:avLst/>
            </a:prstGeom>
            <a:noFill/>
            <a:ln w="31750">
              <a:solidFill>
                <a:schemeClr val="accent1"/>
              </a:solidFill>
              <a:round/>
              <a:headEnd/>
              <a:tailEnd/>
            </a:ln>
            <a:effectLst/>
          </p:spPr>
          <p:txBody>
            <a:bodyPr/>
            <a:lstStyle/>
            <a:p>
              <a:endParaRPr lang="en-US"/>
            </a:p>
          </p:txBody>
        </p:sp>
      </p:grpSp>
      <p:sp>
        <p:nvSpPr>
          <p:cNvPr id="59400" name="Rectangle 8"/>
          <p:cNvSpPr>
            <a:spLocks noChangeArrowheads="1"/>
          </p:cNvSpPr>
          <p:nvPr/>
        </p:nvSpPr>
        <p:spPr bwMode="auto">
          <a:xfrm>
            <a:off x="3352796" y="1239091"/>
            <a:ext cx="3486415" cy="1219200"/>
          </a:xfrm>
          <a:prstGeom prst="rect">
            <a:avLst/>
          </a:prstGeom>
          <a:noFill/>
          <a:ln w="12700">
            <a:noFill/>
            <a:miter lim="800000"/>
            <a:headEnd/>
            <a:tailEnd/>
          </a:ln>
          <a:effectLst/>
        </p:spPr>
        <p:txBody>
          <a:bodyPr lIns="90488" tIns="44450" rIns="90488" bIns="44450"/>
          <a:lstStyle/>
          <a:p>
            <a:pPr marL="285750" indent="-285750">
              <a:spcBef>
                <a:spcPct val="20000"/>
              </a:spcBef>
              <a:buFontTx/>
              <a:buChar char="•"/>
            </a:pPr>
            <a:r>
              <a:rPr lang="en-US" sz="2000" b="1" dirty="0">
                <a:latin typeface="+mn-lt"/>
              </a:rPr>
              <a:t>at intersections</a:t>
            </a:r>
          </a:p>
          <a:p>
            <a:pPr marL="285750" indent="-285750">
              <a:spcBef>
                <a:spcPct val="20000"/>
              </a:spcBef>
              <a:buFontTx/>
              <a:buChar char="•"/>
            </a:pPr>
            <a:r>
              <a:rPr lang="en-US" sz="2000" b="1" dirty="0">
                <a:latin typeface="+mn-lt"/>
              </a:rPr>
              <a:t>in a stopped position</a:t>
            </a:r>
          </a:p>
          <a:p>
            <a:pPr marL="285750" indent="-285750">
              <a:spcBef>
                <a:spcPct val="20000"/>
              </a:spcBef>
              <a:buFontTx/>
              <a:buChar char="•"/>
            </a:pPr>
            <a:r>
              <a:rPr lang="en-US" sz="2000" b="1" dirty="0">
                <a:latin typeface="+mn-lt"/>
              </a:rPr>
              <a:t>perpendicular parking</a:t>
            </a:r>
            <a:endParaRPr lang="en-US" sz="2000" dirty="0">
              <a:latin typeface="+mn-lt"/>
            </a:endParaRPr>
          </a:p>
        </p:txBody>
      </p:sp>
      <p:sp>
        <p:nvSpPr>
          <p:cNvPr id="59402" name="Rectangle 10"/>
          <p:cNvSpPr>
            <a:spLocks noChangeArrowheads="1"/>
          </p:cNvSpPr>
          <p:nvPr/>
        </p:nvSpPr>
        <p:spPr bwMode="auto">
          <a:xfrm>
            <a:off x="883310" y="828617"/>
            <a:ext cx="7632041" cy="397545"/>
          </a:xfrm>
          <a:prstGeom prst="rect">
            <a:avLst/>
          </a:prstGeom>
          <a:noFill/>
          <a:ln w="12700">
            <a:noFill/>
            <a:miter lim="800000"/>
            <a:headEnd/>
            <a:tailEnd/>
          </a:ln>
          <a:effectLst/>
        </p:spPr>
        <p:txBody>
          <a:bodyPr wrap="square" lIns="90488" tIns="44450" rIns="90488" bIns="44450">
            <a:spAutoFit/>
          </a:bodyPr>
          <a:lstStyle/>
          <a:p>
            <a:pPr algn="ctr" eaLnBrk="0" hangingPunct="0"/>
            <a:r>
              <a:rPr lang="en-US" sz="2000" b="1" dirty="0">
                <a:latin typeface="+mn-lt"/>
              </a:rPr>
              <a:t>Managing the space around your vehicle:</a:t>
            </a:r>
          </a:p>
        </p:txBody>
      </p:sp>
      <p:sp>
        <p:nvSpPr>
          <p:cNvPr id="59406" name="Rectangle 14"/>
          <p:cNvSpPr>
            <a:spLocks noChangeArrowheads="1"/>
          </p:cNvSpPr>
          <p:nvPr/>
        </p:nvSpPr>
        <p:spPr bwMode="auto">
          <a:xfrm>
            <a:off x="7391400" y="5638800"/>
            <a:ext cx="1600200" cy="228600"/>
          </a:xfrm>
          <a:prstGeom prst="rect">
            <a:avLst/>
          </a:prstGeom>
          <a:solidFill>
            <a:schemeClr val="bg1"/>
          </a:solidFill>
          <a:ln w="9525">
            <a:noFill/>
            <a:miter lim="800000"/>
            <a:headEnd/>
            <a:tailEnd/>
          </a:ln>
          <a:effectLst/>
        </p:spPr>
        <p:txBody>
          <a:bodyPr wrap="none" anchor="ctr"/>
          <a:lstStyle/>
          <a:p>
            <a:endParaRPr lang="en-US"/>
          </a:p>
        </p:txBody>
      </p:sp>
      <p:sp>
        <p:nvSpPr>
          <p:cNvPr id="13" name="Subtitle 12">
            <a:extLst>
              <a:ext uri="{FF2B5EF4-FFF2-40B4-BE49-F238E27FC236}">
                <a16:creationId xmlns:a16="http://schemas.microsoft.com/office/drawing/2014/main" id="{F4B8DF3B-3080-48EF-BCC9-C07D54F536EF}"/>
              </a:ext>
            </a:extLst>
          </p:cNvPr>
          <p:cNvSpPr>
            <a:spLocks noGrp="1"/>
          </p:cNvSpPr>
          <p:nvPr>
            <p:ph type="subTitle" idx="1"/>
          </p:nvPr>
        </p:nvSpPr>
        <p:spPr/>
        <p:txBody>
          <a:bodyPr/>
          <a:lstStyle/>
          <a:p>
            <a:endParaRPr lang="en-US"/>
          </a:p>
        </p:txBody>
      </p:sp>
      <p:grpSp>
        <p:nvGrpSpPr>
          <p:cNvPr id="9" name="Group 8"/>
          <p:cNvGrpSpPr/>
          <p:nvPr/>
        </p:nvGrpSpPr>
        <p:grpSpPr>
          <a:xfrm>
            <a:off x="775536" y="3186066"/>
            <a:ext cx="7591850" cy="2829577"/>
            <a:chOff x="775536" y="2783494"/>
            <a:chExt cx="7911264" cy="3232150"/>
          </a:xfrm>
        </p:grpSpPr>
        <p:pic>
          <p:nvPicPr>
            <p:cNvPr id="2" name="Picture 1"/>
            <p:cNvPicPr>
              <a:picLocks noChangeAspect="1"/>
            </p:cNvPicPr>
            <p:nvPr/>
          </p:nvPicPr>
          <p:blipFill>
            <a:blip r:embed="rId4"/>
            <a:stretch>
              <a:fillRect/>
            </a:stretch>
          </p:blipFill>
          <p:spPr>
            <a:xfrm>
              <a:off x="4377266" y="2783494"/>
              <a:ext cx="4309534" cy="3232150"/>
            </a:xfrm>
            <a:prstGeom prst="rect">
              <a:avLst/>
            </a:prstGeom>
          </p:spPr>
        </p:pic>
        <p:pic>
          <p:nvPicPr>
            <p:cNvPr id="6" name="Picture 5"/>
            <p:cNvPicPr>
              <a:picLocks noChangeAspect="1"/>
            </p:cNvPicPr>
            <p:nvPr/>
          </p:nvPicPr>
          <p:blipFill rotWithShape="1">
            <a:blip r:embed="rId5"/>
            <a:srcRect l="18961"/>
            <a:stretch/>
          </p:blipFill>
          <p:spPr>
            <a:xfrm>
              <a:off x="775536" y="2783494"/>
              <a:ext cx="3478126" cy="3218939"/>
            </a:xfrm>
            <a:prstGeom prst="rect">
              <a:avLst/>
            </a:prstGeom>
          </p:spPr>
        </p:pic>
        <p:sp>
          <p:nvSpPr>
            <p:cNvPr id="7" name="Right Arrow 6"/>
            <p:cNvSpPr/>
            <p:nvPr/>
          </p:nvSpPr>
          <p:spPr>
            <a:xfrm rot="21162463">
              <a:off x="1400124" y="4843676"/>
              <a:ext cx="1249996" cy="484632"/>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rot="2541131">
              <a:off x="5608481" y="4157253"/>
              <a:ext cx="874411" cy="484632"/>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40070" y="4770108"/>
              <a:ext cx="1941557" cy="369332"/>
            </a:xfrm>
            <a:prstGeom prst="rect">
              <a:avLst/>
            </a:prstGeom>
          </p:spPr>
          <p:txBody>
            <a:bodyPr wrap="none">
              <a:spAutoFit/>
            </a:bodyPr>
            <a:lstStyle/>
            <a:p>
              <a:r>
                <a:rPr lang="en-US" b="1" dirty="0">
                  <a:solidFill>
                    <a:schemeClr val="bg1"/>
                  </a:solidFill>
                </a:rPr>
                <a:t>Front Limitation</a:t>
              </a:r>
            </a:p>
          </p:txBody>
        </p:sp>
      </p:grpSp>
    </p:spTree>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650" y="179162"/>
            <a:ext cx="7886700" cy="1200329"/>
          </a:xfrm>
          <a:prstGeom prst="rect">
            <a:avLst/>
          </a:prstGeom>
          <a:noFill/>
        </p:spPr>
        <p:txBody>
          <a:bodyPr wrap="square" rtlCol="0">
            <a:spAutoFit/>
          </a:bodyPr>
          <a:lstStyle/>
          <a:p>
            <a:pPr algn="ctr"/>
            <a:r>
              <a:rPr lang="en-US" sz="4000" dirty="0">
                <a:solidFill>
                  <a:srgbClr val="990033"/>
                </a:solidFill>
                <a:latin typeface="+mj-lt"/>
                <a:cs typeface="Arial" panose="020B0604020202020204" pitchFamily="34" charset="0"/>
              </a:rPr>
              <a:t>LOS-POT</a:t>
            </a:r>
          </a:p>
          <a:p>
            <a:pPr algn="ctr"/>
            <a:r>
              <a:rPr lang="en-US" sz="3200" dirty="0">
                <a:latin typeface="+mj-lt"/>
                <a:cs typeface="Arial" panose="020B0604020202020204" pitchFamily="34" charset="0"/>
              </a:rPr>
              <a:t>Line of Sight - Path of Travel Blockages</a:t>
            </a:r>
          </a:p>
        </p:txBody>
      </p:sp>
      <p:pic>
        <p:nvPicPr>
          <p:cNvPr id="126980" name="Picture 4" descr="C:\Documents and Settings\cp8035\My Documents\My Pictures\Microsoft Clip Organizer\j0289239.jpg"/>
          <p:cNvPicPr>
            <a:picLocks noChangeAspect="1" noChangeArrowheads="1"/>
          </p:cNvPicPr>
          <p:nvPr/>
        </p:nvPicPr>
        <p:blipFill>
          <a:blip r:embed="rId3" cstate="print"/>
          <a:srcRect/>
          <a:stretch>
            <a:fillRect/>
          </a:stretch>
        </p:blipFill>
        <p:spPr bwMode="auto">
          <a:xfrm>
            <a:off x="1910167" y="1605691"/>
            <a:ext cx="5323665" cy="3539867"/>
          </a:xfrm>
          <a:prstGeom prst="rect">
            <a:avLst/>
          </a:prstGeom>
          <a:noFill/>
        </p:spPr>
      </p:pic>
      <p:sp>
        <p:nvSpPr>
          <p:cNvPr id="2" name="Rectangle 1"/>
          <p:cNvSpPr/>
          <p:nvPr/>
        </p:nvSpPr>
        <p:spPr>
          <a:xfrm>
            <a:off x="1014608" y="5371758"/>
            <a:ext cx="7500742" cy="923330"/>
          </a:xfrm>
          <a:prstGeom prst="rect">
            <a:avLst/>
          </a:prstGeom>
        </p:spPr>
        <p:txBody>
          <a:bodyPr wrap="square">
            <a:spAutoFit/>
          </a:bodyPr>
          <a:lstStyle/>
          <a:p>
            <a:pPr algn="ctr"/>
            <a:r>
              <a:rPr lang="en-US" b="1" dirty="0"/>
              <a:t>What you can’t see can hurt you.  </a:t>
            </a:r>
          </a:p>
          <a:p>
            <a:r>
              <a:rPr lang="en-US" dirty="0"/>
              <a:t>A safe driver knows to </a:t>
            </a:r>
            <a:r>
              <a:rPr lang="en-US" b="1" dirty="0"/>
              <a:t>slow down </a:t>
            </a:r>
            <a:r>
              <a:rPr lang="en-US" dirty="0"/>
              <a:t>at this curve, not pass slower vehicles, and wait to see what’s around the bend before speeding up.</a:t>
            </a:r>
          </a:p>
        </p:txBody>
      </p:sp>
    </p:spTree>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5502" y="163122"/>
            <a:ext cx="7288174" cy="1200329"/>
          </a:xfrm>
          <a:prstGeom prst="rect">
            <a:avLst/>
          </a:prstGeom>
          <a:noFill/>
        </p:spPr>
        <p:txBody>
          <a:bodyPr wrap="square" rtlCol="0">
            <a:spAutoFit/>
          </a:bodyPr>
          <a:lstStyle/>
          <a:p>
            <a:pPr algn="ctr"/>
            <a:r>
              <a:rPr lang="en-US" sz="4000" dirty="0">
                <a:solidFill>
                  <a:srgbClr val="990033"/>
                </a:solidFill>
                <a:latin typeface="+mj-lt"/>
                <a:cs typeface="Arial" panose="020B0604020202020204" pitchFamily="34" charset="0"/>
              </a:rPr>
              <a:t>Targeting</a:t>
            </a:r>
          </a:p>
          <a:p>
            <a:pPr algn="ctr"/>
            <a:r>
              <a:rPr lang="en-US" sz="3200" i="1" dirty="0">
                <a:latin typeface="+mj-lt"/>
                <a:cs typeface="Arial" panose="020B0604020202020204" pitchFamily="34" charset="0"/>
              </a:rPr>
              <a:t>Find  •   Solve  •   Control</a:t>
            </a:r>
          </a:p>
        </p:txBody>
      </p:sp>
      <p:pic>
        <p:nvPicPr>
          <p:cNvPr id="6" name="Content Placeholder 5" descr="Picture1.jpg"/>
          <p:cNvPicPr>
            <a:picLocks noChangeAspect="1"/>
          </p:cNvPicPr>
          <p:nvPr/>
        </p:nvPicPr>
        <p:blipFill>
          <a:blip r:embed="rId3" cstate="print"/>
          <a:stretch>
            <a:fillRect/>
          </a:stretch>
        </p:blipFill>
        <p:spPr>
          <a:xfrm>
            <a:off x="5692575" y="1511363"/>
            <a:ext cx="2994225" cy="2250831"/>
          </a:xfrm>
          <a:prstGeom prst="rect">
            <a:avLst/>
          </a:prstGeom>
        </p:spPr>
      </p:pic>
      <p:sp>
        <p:nvSpPr>
          <p:cNvPr id="2" name="Rectangle 1"/>
          <p:cNvSpPr/>
          <p:nvPr/>
        </p:nvSpPr>
        <p:spPr>
          <a:xfrm>
            <a:off x="825502" y="1870046"/>
            <a:ext cx="4685950" cy="4247317"/>
          </a:xfrm>
          <a:prstGeom prst="rect">
            <a:avLst/>
          </a:prstGeom>
        </p:spPr>
        <p:txBody>
          <a:bodyPr wrap="square">
            <a:spAutoFit/>
          </a:bodyPr>
          <a:lstStyle/>
          <a:p>
            <a:pPr>
              <a:spcBef>
                <a:spcPts val="0"/>
              </a:spcBef>
              <a:spcAft>
                <a:spcPts val="1800"/>
              </a:spcAft>
            </a:pPr>
            <a:r>
              <a:rPr lang="en-US" sz="2400" b="1" dirty="0">
                <a:solidFill>
                  <a:srgbClr val="990033"/>
                </a:solidFill>
                <a:latin typeface="+mn-lt"/>
                <a:cs typeface="Arial" pitchFamily="34" charset="0"/>
              </a:rPr>
              <a:t>FIND: </a:t>
            </a:r>
            <a:r>
              <a:rPr lang="en-US" sz="2400" b="1" dirty="0">
                <a:latin typeface="+mn-lt"/>
                <a:cs typeface="Arial" pitchFamily="34" charset="0"/>
              </a:rPr>
              <a:t>Finding what is relevant. </a:t>
            </a:r>
            <a:br>
              <a:rPr lang="en-US" sz="2400" dirty="0">
                <a:latin typeface="+mn-lt"/>
                <a:cs typeface="Arial" pitchFamily="34" charset="0"/>
              </a:rPr>
            </a:br>
            <a:r>
              <a:rPr lang="en-US" sz="2400" i="1" dirty="0">
                <a:latin typeface="+mn-lt"/>
                <a:cs typeface="Arial" pitchFamily="34" charset="0"/>
              </a:rPr>
              <a:t>LOS and POT blockages.</a:t>
            </a:r>
          </a:p>
          <a:p>
            <a:pPr>
              <a:spcBef>
                <a:spcPts val="0"/>
              </a:spcBef>
              <a:spcAft>
                <a:spcPts val="1800"/>
              </a:spcAft>
            </a:pPr>
            <a:r>
              <a:rPr lang="en-US" sz="2400" b="1" dirty="0">
                <a:solidFill>
                  <a:srgbClr val="990033"/>
                </a:solidFill>
                <a:latin typeface="+mn-lt"/>
                <a:cs typeface="Arial" pitchFamily="34" charset="0"/>
              </a:rPr>
              <a:t>SOLVE: </a:t>
            </a:r>
            <a:r>
              <a:rPr lang="en-US" sz="2400" b="1" dirty="0">
                <a:latin typeface="+mn-lt"/>
                <a:cs typeface="Arial" pitchFamily="34" charset="0"/>
              </a:rPr>
              <a:t>Deciding my options to create more space and time.</a:t>
            </a:r>
            <a:br>
              <a:rPr lang="en-US" sz="2400" dirty="0">
                <a:latin typeface="+mn-lt"/>
                <a:cs typeface="Arial" pitchFamily="34" charset="0"/>
              </a:rPr>
            </a:br>
            <a:r>
              <a:rPr lang="en-US" sz="2400" i="1" dirty="0">
                <a:latin typeface="+mn-lt"/>
                <a:cs typeface="Arial" pitchFamily="34" charset="0"/>
              </a:rPr>
              <a:t>Checking related zones before acting.</a:t>
            </a:r>
          </a:p>
          <a:p>
            <a:pPr>
              <a:spcBef>
                <a:spcPts val="0"/>
              </a:spcBef>
              <a:spcAft>
                <a:spcPts val="1800"/>
              </a:spcAft>
            </a:pPr>
            <a:r>
              <a:rPr lang="en-US" sz="2400" b="1" dirty="0">
                <a:solidFill>
                  <a:srgbClr val="990033"/>
                </a:solidFill>
                <a:latin typeface="+mn-lt"/>
                <a:cs typeface="Arial" pitchFamily="34" charset="0"/>
              </a:rPr>
              <a:t>CONTROL: </a:t>
            </a:r>
            <a:r>
              <a:rPr lang="en-US" sz="2400" b="1" dirty="0">
                <a:latin typeface="+mn-lt"/>
                <a:cs typeface="Arial" pitchFamily="34" charset="0"/>
              </a:rPr>
              <a:t>Putting my decisions into action. </a:t>
            </a:r>
            <a:br>
              <a:rPr lang="en-US" sz="2400" b="1" dirty="0">
                <a:latin typeface="+mn-lt"/>
                <a:cs typeface="Arial" pitchFamily="34" charset="0"/>
              </a:rPr>
            </a:br>
            <a:r>
              <a:rPr lang="en-US" sz="2400" i="1" dirty="0">
                <a:latin typeface="+mn-lt"/>
                <a:cs typeface="Arial" pitchFamily="34" charset="0"/>
              </a:rPr>
              <a:t>Lane position, speed control, communication.</a:t>
            </a:r>
          </a:p>
        </p:txBody>
      </p:sp>
      <p:pic>
        <p:nvPicPr>
          <p:cNvPr id="4" name="Pictur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86770" y="3867896"/>
            <a:ext cx="3000030" cy="2269136"/>
          </a:xfrm>
          <a:prstGeom prst="rect">
            <a:avLst/>
          </a:prstGeom>
        </p:spPr>
      </p:pic>
    </p:spTree>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697" y="986461"/>
            <a:ext cx="5264609" cy="5264609"/>
          </a:xfrm>
          <a:prstGeom prst="rect">
            <a:avLst/>
          </a:prstGeom>
          <a:ln>
            <a:solidFill>
              <a:schemeClr val="tx1"/>
            </a:solidFill>
          </a:ln>
        </p:spPr>
      </p:pic>
      <p:sp>
        <p:nvSpPr>
          <p:cNvPr id="3" name="Rectangle 2"/>
          <p:cNvSpPr/>
          <p:nvPr/>
        </p:nvSpPr>
        <p:spPr>
          <a:xfrm>
            <a:off x="404445" y="173295"/>
            <a:ext cx="8335109" cy="707886"/>
          </a:xfrm>
          <a:prstGeom prst="rect">
            <a:avLst/>
          </a:prstGeom>
        </p:spPr>
        <p:txBody>
          <a:bodyPr wrap="square">
            <a:spAutoFit/>
          </a:bodyPr>
          <a:lstStyle/>
          <a:p>
            <a:pPr algn="ctr" eaLnBrk="1" hangingPunct="1"/>
            <a:r>
              <a:rPr lang="en-US" sz="4000" dirty="0">
                <a:solidFill>
                  <a:srgbClr val="990033"/>
                </a:solidFill>
                <a:latin typeface="+mj-lt"/>
                <a:cs typeface="Arial" panose="020B0604020202020204" pitchFamily="34" charset="0"/>
              </a:rPr>
              <a:t>Distractions are Often Deadly</a:t>
            </a:r>
          </a:p>
        </p:txBody>
      </p:sp>
    </p:spTree>
    <p:extLst>
      <p:ext uri="{BB962C8B-B14F-4D97-AF65-F5344CB8AC3E}">
        <p14:creationId xmlns:p14="http://schemas.microsoft.com/office/powerpoint/2010/main" val="1551651192"/>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ctrTitle"/>
          </p:nvPr>
        </p:nvSpPr>
        <p:spPr>
          <a:xfrm>
            <a:off x="282388" y="228241"/>
            <a:ext cx="4975412" cy="2003971"/>
          </a:xfrm>
        </p:spPr>
        <p:txBody>
          <a:bodyPr anchor="ctr" anchorCtr="0">
            <a:noAutofit/>
          </a:bodyPr>
          <a:lstStyle/>
          <a:p>
            <a:r>
              <a:rPr lang="en-US" sz="4000" dirty="0">
                <a:solidFill>
                  <a:srgbClr val="990033"/>
                </a:solidFill>
              </a:rPr>
              <a:t>Kids are watching. </a:t>
            </a:r>
            <a:br>
              <a:rPr lang="en-US" sz="4000" dirty="0">
                <a:solidFill>
                  <a:srgbClr val="990033"/>
                </a:solidFill>
              </a:rPr>
            </a:br>
            <a:r>
              <a:rPr lang="en-US" sz="4000" dirty="0">
                <a:solidFill>
                  <a:srgbClr val="990033"/>
                </a:solidFill>
              </a:rPr>
              <a:t>Be the driver you want your teen to be.</a:t>
            </a:r>
          </a:p>
        </p:txBody>
      </p:sp>
      <p:sp>
        <p:nvSpPr>
          <p:cNvPr id="25603" name="Rectangle 3"/>
          <p:cNvSpPr>
            <a:spLocks noGrp="1"/>
          </p:cNvSpPr>
          <p:nvPr>
            <p:ph type="subTitle" idx="1"/>
          </p:nvPr>
        </p:nvSpPr>
        <p:spPr>
          <a:xfrm>
            <a:off x="282388" y="2389001"/>
            <a:ext cx="5271247" cy="4240758"/>
          </a:xfrm>
        </p:spPr>
        <p:txBody>
          <a:bodyPr>
            <a:noAutofit/>
          </a:bodyPr>
          <a:lstStyle/>
          <a:p>
            <a:pPr marL="457200" indent="-457200" algn="l">
              <a:lnSpc>
                <a:spcPct val="100000"/>
              </a:lnSpc>
              <a:spcBef>
                <a:spcPts val="0"/>
              </a:spcBef>
              <a:spcAft>
                <a:spcPts val="600"/>
              </a:spcAft>
              <a:buFont typeface="Arial" pitchFamily="34" charset="0"/>
              <a:buChar char="•"/>
            </a:pPr>
            <a:r>
              <a:rPr lang="en-US" sz="2000" b="1" dirty="0">
                <a:solidFill>
                  <a:schemeClr val="tx1"/>
                </a:solidFill>
              </a:rPr>
              <a:t>Always</a:t>
            </a:r>
            <a:r>
              <a:rPr lang="en-US" sz="2000" dirty="0">
                <a:solidFill>
                  <a:schemeClr val="tx1"/>
                </a:solidFill>
              </a:rPr>
              <a:t> wear your seat belt and make sure everyone in the vehicle is buckled up.</a:t>
            </a:r>
          </a:p>
          <a:p>
            <a:pPr marL="457200" indent="-457200" algn="l">
              <a:lnSpc>
                <a:spcPct val="100000"/>
              </a:lnSpc>
              <a:spcBef>
                <a:spcPts val="0"/>
              </a:spcBef>
              <a:spcAft>
                <a:spcPts val="600"/>
              </a:spcAft>
              <a:buFont typeface="Arial" pitchFamily="34" charset="0"/>
              <a:buChar char="•"/>
            </a:pPr>
            <a:r>
              <a:rPr lang="en-US" sz="2000" b="1" dirty="0">
                <a:solidFill>
                  <a:schemeClr val="tx1"/>
                </a:solidFill>
              </a:rPr>
              <a:t>Stay off</a:t>
            </a:r>
            <a:r>
              <a:rPr lang="en-US" sz="2000" dirty="0">
                <a:solidFill>
                  <a:schemeClr val="tx1"/>
                </a:solidFill>
              </a:rPr>
              <a:t> </a:t>
            </a:r>
            <a:r>
              <a:rPr lang="en-US" sz="2000" b="1" dirty="0">
                <a:solidFill>
                  <a:schemeClr val="tx1"/>
                </a:solidFill>
              </a:rPr>
              <a:t>your cell phone </a:t>
            </a:r>
            <a:r>
              <a:rPr lang="en-US" sz="2000" dirty="0">
                <a:solidFill>
                  <a:schemeClr val="tx1"/>
                </a:solidFill>
              </a:rPr>
              <a:t>while driving.</a:t>
            </a:r>
          </a:p>
          <a:p>
            <a:pPr marL="457200" indent="-457200" algn="l">
              <a:lnSpc>
                <a:spcPct val="100000"/>
              </a:lnSpc>
              <a:spcBef>
                <a:spcPts val="0"/>
              </a:spcBef>
              <a:spcAft>
                <a:spcPts val="600"/>
              </a:spcAft>
              <a:buFont typeface="Arial" pitchFamily="34" charset="0"/>
              <a:buChar char="•"/>
            </a:pPr>
            <a:r>
              <a:rPr lang="en-US" sz="2000" b="1" dirty="0">
                <a:solidFill>
                  <a:schemeClr val="tx1"/>
                </a:solidFill>
              </a:rPr>
              <a:t>Actively</a:t>
            </a:r>
            <a:r>
              <a:rPr lang="en-US" sz="2000" dirty="0">
                <a:solidFill>
                  <a:schemeClr val="tx1"/>
                </a:solidFill>
              </a:rPr>
              <a:t> participate with your teen during driver education.</a:t>
            </a:r>
          </a:p>
          <a:p>
            <a:pPr marL="457200" indent="-457200" algn="l">
              <a:lnSpc>
                <a:spcPct val="100000"/>
              </a:lnSpc>
              <a:spcBef>
                <a:spcPts val="0"/>
              </a:spcBef>
              <a:spcAft>
                <a:spcPts val="600"/>
              </a:spcAft>
              <a:buFont typeface="Arial" pitchFamily="34" charset="0"/>
              <a:buChar char="•"/>
            </a:pPr>
            <a:r>
              <a:rPr lang="en-US" sz="2000" b="1" dirty="0">
                <a:solidFill>
                  <a:schemeClr val="tx1"/>
                </a:solidFill>
              </a:rPr>
              <a:t>Calmly</a:t>
            </a:r>
            <a:r>
              <a:rPr lang="en-US" sz="2000" dirty="0">
                <a:solidFill>
                  <a:schemeClr val="tx1"/>
                </a:solidFill>
              </a:rPr>
              <a:t> supervise teen driving and encourage safe driving habits.</a:t>
            </a:r>
          </a:p>
          <a:p>
            <a:pPr marL="457200" indent="-457200" algn="l">
              <a:lnSpc>
                <a:spcPct val="100000"/>
              </a:lnSpc>
              <a:spcBef>
                <a:spcPts val="0"/>
              </a:spcBef>
              <a:spcAft>
                <a:spcPts val="600"/>
              </a:spcAft>
              <a:buFont typeface="Arial" pitchFamily="34" charset="0"/>
              <a:buChar char="•"/>
            </a:pPr>
            <a:r>
              <a:rPr lang="en-US" sz="2000" dirty="0">
                <a:solidFill>
                  <a:schemeClr val="tx1"/>
                </a:solidFill>
              </a:rPr>
              <a:t>Once your teen is </a:t>
            </a:r>
            <a:r>
              <a:rPr lang="en-US" sz="2000" b="1" dirty="0">
                <a:solidFill>
                  <a:schemeClr val="tx1"/>
                </a:solidFill>
              </a:rPr>
              <a:t>licensed</a:t>
            </a:r>
            <a:r>
              <a:rPr lang="en-US" sz="2000" dirty="0">
                <a:solidFill>
                  <a:schemeClr val="tx1"/>
                </a:solidFill>
              </a:rPr>
              <a:t>, set driving rules, limits and consequences.</a:t>
            </a:r>
          </a:p>
          <a:p>
            <a:pPr marL="457200" indent="-457200" algn="l">
              <a:lnSpc>
                <a:spcPct val="100000"/>
              </a:lnSpc>
              <a:spcBef>
                <a:spcPts val="0"/>
              </a:spcBef>
              <a:spcAft>
                <a:spcPts val="600"/>
              </a:spcAft>
              <a:buFont typeface="Arial" pitchFamily="34" charset="0"/>
              <a:buChar char="•"/>
            </a:pPr>
            <a:r>
              <a:rPr lang="en-US" sz="2000" dirty="0">
                <a:solidFill>
                  <a:schemeClr val="tx1"/>
                </a:solidFill>
              </a:rPr>
              <a:t>Know Montana's Graduated Driver License Law: </a:t>
            </a:r>
            <a:r>
              <a:rPr lang="en-US" sz="1600" dirty="0">
                <a:solidFill>
                  <a:schemeClr val="tx1"/>
                </a:solidFill>
                <a:hlinkClick r:id="rId3"/>
              </a:rPr>
              <a:t>https://dojmt.gov/driving/driver-licensing/#graduated-driver-licensing</a:t>
            </a:r>
            <a:endParaRPr lang="en-US" sz="1600" b="1" u="sng" dirty="0">
              <a:solidFill>
                <a:schemeClr val="tx1"/>
              </a:solidFill>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84108" y="3053473"/>
            <a:ext cx="2971376" cy="1971283"/>
          </a:xfrm>
          <a:prstGeom prst="rect">
            <a:avLst/>
          </a:prstGeom>
        </p:spPr>
      </p:pic>
      <p:pic>
        <p:nvPicPr>
          <p:cNvPr id="7" name="Picture 6"/>
          <p:cNvPicPr>
            <a:picLocks noChangeAspect="1"/>
          </p:cNvPicPr>
          <p:nvPr/>
        </p:nvPicPr>
        <p:blipFill>
          <a:blip r:embed="rId5"/>
          <a:stretch>
            <a:fillRect/>
          </a:stretch>
        </p:blipFill>
        <p:spPr>
          <a:xfrm>
            <a:off x="5684108" y="513568"/>
            <a:ext cx="2971376" cy="2330922"/>
          </a:xfrm>
          <a:prstGeom prst="rect">
            <a:avLst/>
          </a:prstGeom>
        </p:spPr>
      </p:pic>
    </p:spTree>
  </p:cSld>
  <p:clrMapOvr>
    <a:masterClrMapping/>
  </p:clrMapOvr>
  <p:transition>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p:cNvSpPr>
          <p:nvPr>
            <p:ph type="subTitle" idx="1"/>
          </p:nvPr>
        </p:nvSpPr>
        <p:spPr>
          <a:xfrm>
            <a:off x="5190565" y="1420834"/>
            <a:ext cx="3240742" cy="4966517"/>
          </a:xfrm>
        </p:spPr>
        <p:txBody>
          <a:bodyPr>
            <a:noAutofit/>
          </a:bodyPr>
          <a:lstStyle/>
          <a:p>
            <a:pPr marL="609600" indent="-609600" algn="l">
              <a:lnSpc>
                <a:spcPct val="110000"/>
              </a:lnSpc>
              <a:spcAft>
                <a:spcPts val="600"/>
              </a:spcAft>
              <a:buFont typeface="Arial" pitchFamily="34" charset="0"/>
              <a:buAutoNum type="arabicPeriod"/>
            </a:pPr>
            <a:r>
              <a:rPr lang="en-US" sz="2800" b="1" dirty="0">
                <a:solidFill>
                  <a:srgbClr val="990033"/>
                </a:solidFill>
              </a:rPr>
              <a:t>Visual</a:t>
            </a:r>
            <a:r>
              <a:rPr lang="en-US" sz="2800" b="1" dirty="0"/>
              <a:t> </a:t>
            </a:r>
            <a:r>
              <a:rPr lang="en-US" sz="2800" dirty="0">
                <a:solidFill>
                  <a:schemeClr val="tx1"/>
                </a:solidFill>
              </a:rPr>
              <a:t>- </a:t>
            </a:r>
            <a:r>
              <a:rPr lang="en-US" sz="2800" b="1" dirty="0">
                <a:solidFill>
                  <a:schemeClr val="tx1"/>
                </a:solidFill>
              </a:rPr>
              <a:t>Eyes</a:t>
            </a:r>
            <a:r>
              <a:rPr lang="en-US" sz="2800" dirty="0">
                <a:solidFill>
                  <a:schemeClr val="tx1"/>
                </a:solidFill>
              </a:rPr>
              <a:t> </a:t>
            </a:r>
            <a:br>
              <a:rPr lang="en-US" dirty="0">
                <a:solidFill>
                  <a:schemeClr val="tx1"/>
                </a:solidFill>
              </a:rPr>
            </a:br>
            <a:r>
              <a:rPr lang="en-US" sz="2800" dirty="0">
                <a:solidFill>
                  <a:schemeClr val="tx1"/>
                </a:solidFill>
              </a:rPr>
              <a:t>on the road</a:t>
            </a:r>
            <a:endParaRPr lang="en-US" sz="2800" u="sng" dirty="0">
              <a:solidFill>
                <a:schemeClr val="tx1"/>
              </a:solidFill>
            </a:endParaRPr>
          </a:p>
          <a:p>
            <a:pPr marL="609600" indent="-609600" algn="l">
              <a:lnSpc>
                <a:spcPct val="110000"/>
              </a:lnSpc>
              <a:spcAft>
                <a:spcPts val="600"/>
              </a:spcAft>
              <a:buFont typeface="Arial" pitchFamily="34" charset="0"/>
              <a:buAutoNum type="arabicPeriod"/>
            </a:pPr>
            <a:r>
              <a:rPr lang="en-US" sz="2800" b="1" dirty="0">
                <a:solidFill>
                  <a:srgbClr val="990033"/>
                </a:solidFill>
              </a:rPr>
              <a:t>Cognitive</a:t>
            </a:r>
            <a:r>
              <a:rPr lang="en-US" sz="2800" dirty="0"/>
              <a:t> </a:t>
            </a:r>
            <a:r>
              <a:rPr lang="en-US" sz="2800" dirty="0">
                <a:solidFill>
                  <a:schemeClr val="tx1"/>
                </a:solidFill>
              </a:rPr>
              <a:t>- </a:t>
            </a:r>
            <a:r>
              <a:rPr lang="en-US" sz="2800" b="1" dirty="0">
                <a:solidFill>
                  <a:schemeClr val="tx1"/>
                </a:solidFill>
              </a:rPr>
              <a:t>Mind</a:t>
            </a:r>
            <a:r>
              <a:rPr lang="en-US" sz="2800" dirty="0">
                <a:solidFill>
                  <a:schemeClr val="tx1"/>
                </a:solidFill>
              </a:rPr>
              <a:t> on driving and active scanning for hazards </a:t>
            </a:r>
            <a:endParaRPr lang="en-US" sz="2800" u="sng" dirty="0">
              <a:solidFill>
                <a:schemeClr val="tx1"/>
              </a:solidFill>
            </a:endParaRPr>
          </a:p>
          <a:p>
            <a:pPr marL="609600" indent="-609600" algn="l">
              <a:lnSpc>
                <a:spcPct val="110000"/>
              </a:lnSpc>
              <a:spcAft>
                <a:spcPts val="600"/>
              </a:spcAft>
              <a:buFont typeface="Arial" pitchFamily="34" charset="0"/>
              <a:buAutoNum type="arabicPeriod"/>
            </a:pPr>
            <a:r>
              <a:rPr lang="en-US" sz="2800" b="1" dirty="0">
                <a:solidFill>
                  <a:srgbClr val="990033"/>
                </a:solidFill>
              </a:rPr>
              <a:t>Manual</a:t>
            </a:r>
            <a:r>
              <a:rPr lang="en-US" sz="2800" dirty="0"/>
              <a:t> </a:t>
            </a:r>
            <a:r>
              <a:rPr lang="en-US" sz="2800" dirty="0">
                <a:solidFill>
                  <a:schemeClr val="tx1"/>
                </a:solidFill>
              </a:rPr>
              <a:t>- </a:t>
            </a:r>
            <a:r>
              <a:rPr lang="en-US" sz="2800" b="1" dirty="0">
                <a:solidFill>
                  <a:schemeClr val="tx1"/>
                </a:solidFill>
              </a:rPr>
              <a:t>Hands</a:t>
            </a:r>
            <a:r>
              <a:rPr lang="en-US" sz="2800" dirty="0">
                <a:solidFill>
                  <a:schemeClr val="tx1"/>
                </a:solidFill>
              </a:rPr>
              <a:t> on the steering wheel</a:t>
            </a:r>
            <a:endParaRPr lang="en-US" sz="2800" u="sng" dirty="0">
              <a:solidFill>
                <a:schemeClr val="tx1"/>
              </a:solidFill>
            </a:endParaRPr>
          </a:p>
        </p:txBody>
      </p:sp>
      <p:pic>
        <p:nvPicPr>
          <p:cNvPr id="7172" name="Picture 4" descr="TrailerHitchTest_1"/>
          <p:cNvPicPr>
            <a:picLocks noChangeAspect="1" noChangeArrowheads="1"/>
          </p:cNvPicPr>
          <p:nvPr/>
        </p:nvPicPr>
        <p:blipFill>
          <a:blip r:embed="rId3" cstate="print"/>
          <a:srcRect/>
          <a:stretch>
            <a:fillRect/>
          </a:stretch>
        </p:blipFill>
        <p:spPr bwMode="auto">
          <a:xfrm>
            <a:off x="312009" y="1420834"/>
            <a:ext cx="4515116" cy="3386949"/>
          </a:xfrm>
          <a:prstGeom prst="rect">
            <a:avLst/>
          </a:prstGeom>
          <a:noFill/>
          <a:ln w="9525">
            <a:noFill/>
            <a:miter lim="800000"/>
            <a:headEnd/>
            <a:tailEnd/>
          </a:ln>
        </p:spPr>
      </p:pic>
      <p:sp>
        <p:nvSpPr>
          <p:cNvPr id="5" name="TextBox 4"/>
          <p:cNvSpPr txBox="1"/>
          <p:nvPr/>
        </p:nvSpPr>
        <p:spPr>
          <a:xfrm>
            <a:off x="500268" y="240909"/>
            <a:ext cx="8078956" cy="707886"/>
          </a:xfrm>
          <a:prstGeom prst="rect">
            <a:avLst/>
          </a:prstGeom>
          <a:noFill/>
        </p:spPr>
        <p:txBody>
          <a:bodyPr wrap="square" rtlCol="0">
            <a:spAutoFit/>
          </a:bodyPr>
          <a:lstStyle/>
          <a:p>
            <a:pPr marL="609600" indent="-609600" algn="ctr">
              <a:buFont typeface="Arial" pitchFamily="34" charset="0"/>
              <a:buNone/>
            </a:pPr>
            <a:r>
              <a:rPr lang="en-US" sz="4000" dirty="0">
                <a:solidFill>
                  <a:srgbClr val="990033"/>
                </a:solidFill>
                <a:latin typeface="+mj-lt"/>
                <a:cs typeface="Arial" panose="020B0604020202020204" pitchFamily="34" charset="0"/>
              </a:rPr>
              <a:t>Attentive Driving is Defensive Driving  </a:t>
            </a:r>
          </a:p>
        </p:txBody>
      </p:sp>
    </p:spTree>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3286" y="189519"/>
            <a:ext cx="8017428" cy="6049916"/>
          </a:xfrm>
          <a:prstGeom prst="rect">
            <a:avLst/>
          </a:prstGeom>
        </p:spPr>
      </p:pic>
    </p:spTree>
    <p:extLst>
      <p:ext uri="{BB962C8B-B14F-4D97-AF65-F5344CB8AC3E}">
        <p14:creationId xmlns:p14="http://schemas.microsoft.com/office/powerpoint/2010/main" val="2904509933"/>
      </p:ext>
    </p:extLst>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1"/>
          <p:cNvSpPr txBox="1">
            <a:spLocks noChangeArrowheads="1"/>
          </p:cNvSpPr>
          <p:nvPr/>
        </p:nvSpPr>
        <p:spPr bwMode="auto">
          <a:xfrm>
            <a:off x="388284" y="158937"/>
            <a:ext cx="8443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dirty="0">
                <a:solidFill>
                  <a:srgbClr val="990033"/>
                </a:solidFill>
                <a:latin typeface="+mj-lt"/>
              </a:rPr>
              <a:t>How many distractions are too many? </a:t>
            </a:r>
          </a:p>
        </p:txBody>
      </p:sp>
      <p:pic>
        <p:nvPicPr>
          <p:cNvPr id="57347" name="Picture 2" descr="C:\Users\cp8035\AppData\Local\Microsoft\Windows\Temporary Internet Files\Content.IE5\G8DLDT8D\MP900448673[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1683" y="2876582"/>
            <a:ext cx="2213705" cy="332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9" descr="C:\Users\cp8035\AppData\Local\Microsoft\Windows\Temporary Internet Files\Content.IE5\M09FCO3U\MP900442348[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52070" y="2600572"/>
            <a:ext cx="3466813" cy="360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13" descr="C:\Users\cp8035\AppData\Local\Microsoft\Windows\Temporary Internet Files\Content.IE5\G8DLDT8D\MP900448594[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41881" y="923570"/>
            <a:ext cx="3567465" cy="237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21" descr="C:\Users\cp8035\AppData\Local\Microsoft\Windows\Temporary Internet Files\Content.IE5\M09FCO3U\MP900431109[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1591" y="930099"/>
            <a:ext cx="2937292" cy="293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9" descr="C:\Users\cp8035\AppData\Local\Microsoft\Windows\Temporary Internet Files\Content.IE5\SZ1G70AX\MP900448520[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79513" y="3254437"/>
            <a:ext cx="2672557" cy="29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2" descr="C:\Users\cp8035\AppData\Local\Microsoft\Windows\Temporary Internet Files\Content.IE5\SHZ6XEG6\MP900422295[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8520" y="2211854"/>
            <a:ext cx="1923644" cy="191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15" descr="C:\Users\cp8035\AppData\Local\Microsoft\Windows\Temporary Internet Files\Content.IE5\LZ1GMQ13\MP900448347[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068632" y="4749550"/>
            <a:ext cx="1871084" cy="124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7" descr="C:\Users\cp8035\AppData\Local\Microsoft\Windows\Temporary Internet Files\Content.IE5\LZ1GMQ13\MP900399544[1].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756242" y="2922946"/>
            <a:ext cx="1198641" cy="149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1"/>
          <a:stretch>
            <a:fillRect/>
          </a:stretch>
        </p:blipFill>
        <p:spPr>
          <a:xfrm>
            <a:off x="301683" y="930099"/>
            <a:ext cx="1928820" cy="1359927"/>
          </a:xfrm>
          <a:prstGeom prst="rect">
            <a:avLst/>
          </a:prstGeom>
        </p:spPr>
      </p:pic>
    </p:spTree>
    <p:extLst>
      <p:ext uri="{BB962C8B-B14F-4D97-AF65-F5344CB8AC3E}">
        <p14:creationId xmlns:p14="http://schemas.microsoft.com/office/powerpoint/2010/main" val="922286531"/>
      </p:ext>
    </p:extLst>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915025"/>
          </a:xfrm>
          <a:prstGeom prst="rect">
            <a:avLst/>
          </a:prstGeom>
        </p:spPr>
      </p:pic>
    </p:spTree>
    <p:extLst>
      <p:ext uri="{BB962C8B-B14F-4D97-AF65-F5344CB8AC3E}">
        <p14:creationId xmlns:p14="http://schemas.microsoft.com/office/powerpoint/2010/main" val="2413732546"/>
      </p:ext>
    </p:extLst>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563" y="1114996"/>
            <a:ext cx="3209834" cy="4933147"/>
          </a:xfrm>
          <a:prstGeom prst="rect">
            <a:avLst/>
          </a:prstGeom>
          <a:ln>
            <a:solidFill>
              <a:schemeClr val="tx1"/>
            </a:solidFill>
          </a:ln>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57184" y="2652329"/>
            <a:ext cx="2041742" cy="2027757"/>
          </a:xfrm>
          <a:prstGeom prst="rect">
            <a:avLst/>
          </a:prstGeom>
          <a:ln>
            <a:solidFill>
              <a:schemeClr val="tx1"/>
            </a:solidFill>
          </a:ln>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293149" y="973548"/>
            <a:ext cx="1937354" cy="1937354"/>
          </a:xfrm>
          <a:prstGeom prst="rect">
            <a:avLst/>
          </a:prstGeom>
          <a:ln>
            <a:solidFill>
              <a:schemeClr val="tx1"/>
            </a:solidFill>
          </a:ln>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12003" y="973548"/>
            <a:ext cx="2612723" cy="3242625"/>
          </a:xfrm>
          <a:prstGeom prst="rect">
            <a:avLst/>
          </a:prstGeom>
        </p:spPr>
      </p:pic>
      <p:sp>
        <p:nvSpPr>
          <p:cNvPr id="9" name="TextBox 1"/>
          <p:cNvSpPr txBox="1">
            <a:spLocks noChangeArrowheads="1"/>
          </p:cNvSpPr>
          <p:nvPr/>
        </p:nvSpPr>
        <p:spPr bwMode="auto">
          <a:xfrm>
            <a:off x="225468" y="151805"/>
            <a:ext cx="86899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600" dirty="0">
                <a:solidFill>
                  <a:srgbClr val="990033"/>
                </a:solidFill>
                <a:latin typeface="+mj-lt"/>
              </a:rPr>
              <a:t>Encourage safe driving at home and school</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529" y="4471366"/>
            <a:ext cx="3741238" cy="1596177"/>
          </a:xfrm>
          <a:prstGeom prst="rect">
            <a:avLst/>
          </a:prstGeom>
        </p:spPr>
      </p:pic>
      <p:sp>
        <p:nvSpPr>
          <p:cNvPr id="11" name="Rectangle 10"/>
          <p:cNvSpPr/>
          <p:nvPr/>
        </p:nvSpPr>
        <p:spPr>
          <a:xfrm>
            <a:off x="460626" y="6048143"/>
            <a:ext cx="4077976" cy="261610"/>
          </a:xfrm>
          <a:prstGeom prst="rect">
            <a:avLst/>
          </a:prstGeom>
        </p:spPr>
        <p:txBody>
          <a:bodyPr wrap="square">
            <a:spAutoFit/>
          </a:bodyPr>
          <a:lstStyle/>
          <a:p>
            <a:r>
              <a:rPr lang="en-US" sz="1050" dirty="0">
                <a:hlinkClick r:id="rId8"/>
              </a:rPr>
              <a:t>http://impactteendrivers.org/resources/tools/icommit-cards</a:t>
            </a:r>
            <a:endParaRPr lang="en-US" sz="1050" dirty="0"/>
          </a:p>
        </p:txBody>
      </p:sp>
    </p:spTree>
    <p:extLst>
      <p:ext uri="{BB962C8B-B14F-4D97-AF65-F5344CB8AC3E}">
        <p14:creationId xmlns:p14="http://schemas.microsoft.com/office/powerpoint/2010/main" val="316312470"/>
      </p:ext>
    </p:extLst>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endParaRPr lang="en-US" dirty="0"/>
          </a:p>
          <a:p>
            <a:endParaRPr lang="en-US" dirty="0"/>
          </a:p>
        </p:txBody>
      </p:sp>
      <p:sp>
        <p:nvSpPr>
          <p:cNvPr id="4" name="TextBox 3"/>
          <p:cNvSpPr txBox="1"/>
          <p:nvPr/>
        </p:nvSpPr>
        <p:spPr>
          <a:xfrm>
            <a:off x="560070" y="404038"/>
            <a:ext cx="8126730" cy="5570756"/>
          </a:xfrm>
          <a:prstGeom prst="rect">
            <a:avLst/>
          </a:prstGeom>
          <a:noFill/>
        </p:spPr>
        <p:txBody>
          <a:bodyPr wrap="square" rtlCol="0">
            <a:spAutoFit/>
          </a:bodyPr>
          <a:lstStyle/>
          <a:p>
            <a:pPr algn="ctr"/>
            <a:r>
              <a:rPr lang="en-US" sz="4000" dirty="0">
                <a:solidFill>
                  <a:srgbClr val="990033"/>
                </a:solidFill>
                <a:latin typeface="+mj-lt"/>
                <a:cs typeface="Arial" panose="020B0604020202020204" pitchFamily="34" charset="0"/>
              </a:rPr>
              <a:t>Traffic Education Program Policies</a:t>
            </a:r>
          </a:p>
          <a:p>
            <a:endParaRPr lang="en-US" sz="800" dirty="0">
              <a:solidFill>
                <a:srgbClr val="D60093"/>
              </a:solidFill>
              <a:latin typeface="Arial" panose="020B0604020202020204" pitchFamily="34" charset="0"/>
              <a:cs typeface="Arial" panose="020B0604020202020204" pitchFamily="34" charset="0"/>
            </a:endParaRPr>
          </a:p>
          <a:p>
            <a:pPr lvl="3" indent="-457200">
              <a:spcBef>
                <a:spcPts val="600"/>
              </a:spcBef>
              <a:spcAft>
                <a:spcPts val="0"/>
              </a:spcAft>
              <a:buFont typeface="Arial" pitchFamily="34" charset="0"/>
              <a:buChar char="•"/>
            </a:pPr>
            <a:r>
              <a:rPr lang="en-US" sz="2400" dirty="0">
                <a:latin typeface="Arial" panose="020B0604020202020204" pitchFamily="34" charset="0"/>
                <a:cs typeface="Arial" panose="020B0604020202020204" pitchFamily="34" charset="0"/>
              </a:rPr>
              <a:t>Class schedule</a:t>
            </a:r>
          </a:p>
          <a:p>
            <a:pPr lvl="3" indent="-457200">
              <a:spcBef>
                <a:spcPts val="600"/>
              </a:spcBef>
              <a:spcAft>
                <a:spcPts val="0"/>
              </a:spcAft>
              <a:buFont typeface="Arial" pitchFamily="34" charset="0"/>
              <a:buChar char="•"/>
            </a:pPr>
            <a:r>
              <a:rPr lang="en-US" sz="2400" dirty="0">
                <a:latin typeface="Arial" panose="020B0604020202020204" pitchFamily="34" charset="0"/>
                <a:cs typeface="Arial" panose="020B0604020202020204" pitchFamily="34" charset="0"/>
              </a:rPr>
              <a:t>Attendance</a:t>
            </a:r>
          </a:p>
          <a:p>
            <a:pPr lvl="3" indent="-457200">
              <a:spcBef>
                <a:spcPts val="600"/>
              </a:spcBef>
              <a:spcAft>
                <a:spcPts val="0"/>
              </a:spcAft>
              <a:buFont typeface="Arial" pitchFamily="34" charset="0"/>
              <a:buChar char="•"/>
            </a:pPr>
            <a:r>
              <a:rPr lang="en-US" sz="2400" dirty="0">
                <a:latin typeface="Arial" panose="020B0604020202020204" pitchFamily="34" charset="0"/>
                <a:cs typeface="Arial" panose="020B0604020202020204" pitchFamily="34" charset="0"/>
              </a:rPr>
              <a:t>Behind-the-Wheel (BTW) scheduling</a:t>
            </a:r>
          </a:p>
          <a:p>
            <a:pPr lvl="3" indent="-457200">
              <a:spcBef>
                <a:spcPts val="600"/>
              </a:spcBef>
              <a:spcAft>
                <a:spcPts val="0"/>
              </a:spcAft>
              <a:buFont typeface="Arial" pitchFamily="34" charset="0"/>
              <a:buChar char="•"/>
            </a:pPr>
            <a:r>
              <a:rPr lang="en-US" sz="2400" dirty="0">
                <a:latin typeface="Arial" panose="020B0604020202020204" pitchFamily="34" charset="0"/>
                <a:cs typeface="Arial" panose="020B0604020202020204" pitchFamily="34" charset="0"/>
              </a:rPr>
              <a:t>Driving to traffic education class</a:t>
            </a:r>
          </a:p>
          <a:p>
            <a:pPr lvl="3" indent="-457200">
              <a:spcBef>
                <a:spcPts val="600"/>
              </a:spcBef>
              <a:spcAft>
                <a:spcPts val="0"/>
              </a:spcAft>
              <a:buFont typeface="Arial" pitchFamily="34" charset="0"/>
              <a:buChar char="•"/>
            </a:pPr>
            <a:r>
              <a:rPr lang="en-US" sz="2400" dirty="0">
                <a:latin typeface="Arial" panose="020B0604020202020204" pitchFamily="34" charset="0"/>
                <a:cs typeface="Arial" panose="020B0604020202020204" pitchFamily="34" charset="0"/>
              </a:rPr>
              <a:t>Classroom make-up sessions</a:t>
            </a:r>
          </a:p>
          <a:p>
            <a:pPr lvl="3" indent="-457200">
              <a:spcBef>
                <a:spcPts val="600"/>
              </a:spcBef>
              <a:spcAft>
                <a:spcPts val="0"/>
              </a:spcAft>
              <a:buFont typeface="Arial" pitchFamily="34" charset="0"/>
              <a:buChar char="•"/>
            </a:pPr>
            <a:r>
              <a:rPr lang="en-US" sz="2400" dirty="0">
                <a:latin typeface="Arial" panose="020B0604020202020204" pitchFamily="34" charset="0"/>
                <a:cs typeface="Arial" panose="020B0604020202020204" pitchFamily="34" charset="0"/>
              </a:rPr>
              <a:t>BTW make-up sessions</a:t>
            </a:r>
          </a:p>
          <a:p>
            <a:pPr lvl="3" indent="-457200">
              <a:spcBef>
                <a:spcPts val="600"/>
              </a:spcBef>
              <a:spcAft>
                <a:spcPts val="0"/>
              </a:spcAft>
              <a:buFont typeface="Arial" pitchFamily="34" charset="0"/>
              <a:buChar char="•"/>
            </a:pPr>
            <a:r>
              <a:rPr lang="en-US" sz="2400" dirty="0">
                <a:latin typeface="Arial" panose="020B0604020202020204" pitchFamily="34" charset="0"/>
                <a:cs typeface="Arial" panose="020B0604020202020204" pitchFamily="34" charset="0"/>
              </a:rPr>
              <a:t>Tardiness and absences</a:t>
            </a:r>
          </a:p>
          <a:p>
            <a:pPr lvl="3" indent="-457200">
              <a:spcBef>
                <a:spcPts val="600"/>
              </a:spcBef>
              <a:spcAft>
                <a:spcPts val="0"/>
              </a:spcAft>
              <a:buFont typeface="Arial" pitchFamily="34" charset="0"/>
              <a:buChar char="•"/>
            </a:pPr>
            <a:r>
              <a:rPr lang="en-US" sz="2400" dirty="0">
                <a:latin typeface="Arial" panose="020B0604020202020204" pitchFamily="34" charset="0"/>
                <a:cs typeface="Arial" panose="020B0604020202020204" pitchFamily="34" charset="0"/>
              </a:rPr>
              <a:t>Drive groups</a:t>
            </a:r>
          </a:p>
          <a:p>
            <a:pPr lvl="3" indent="-457200">
              <a:spcBef>
                <a:spcPts val="600"/>
              </a:spcBef>
              <a:spcAft>
                <a:spcPts val="0"/>
              </a:spcAft>
              <a:buFont typeface="Arial" pitchFamily="34" charset="0"/>
              <a:buChar char="•"/>
            </a:pPr>
            <a:r>
              <a:rPr lang="en-US" sz="2400" dirty="0">
                <a:latin typeface="Arial" panose="020B0604020202020204" pitchFamily="34" charset="0"/>
                <a:cs typeface="Arial" panose="020B0604020202020204" pitchFamily="34" charset="0"/>
              </a:rPr>
              <a:t>Successful Completion</a:t>
            </a:r>
          </a:p>
          <a:p>
            <a:pPr lvl="3" indent="-457200">
              <a:spcBef>
                <a:spcPts val="600"/>
              </a:spcBef>
              <a:spcAft>
                <a:spcPts val="0"/>
              </a:spcAft>
              <a:buFont typeface="Arial" pitchFamily="34" charset="0"/>
              <a:buChar char="•"/>
            </a:pPr>
            <a:r>
              <a:rPr lang="en-US" sz="2400" dirty="0">
                <a:latin typeface="Arial" panose="020B0604020202020204" pitchFamily="34" charset="0"/>
                <a:cs typeface="Arial" panose="020B0604020202020204" pitchFamily="34" charset="0"/>
              </a:rPr>
              <a:t>Other</a:t>
            </a:r>
          </a:p>
          <a:p>
            <a:endParaRPr lang="en-US" dirty="0"/>
          </a:p>
        </p:txBody>
      </p:sp>
    </p:spTree>
  </p:cSld>
  <p:clrMapOvr>
    <a:masterClrMapping/>
  </p:clrMapOvr>
  <p:transition>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p:cNvSpPr>
            <a:spLocks noGrp="1" noChangeArrowheads="1"/>
          </p:cNvSpPr>
          <p:nvPr>
            <p:ph type="ctrTitle"/>
          </p:nvPr>
        </p:nvSpPr>
        <p:spPr>
          <a:xfrm>
            <a:off x="416859" y="136525"/>
            <a:ext cx="8377517" cy="1221628"/>
          </a:xfrm>
        </p:spPr>
        <p:txBody>
          <a:bodyPr>
            <a:noAutofit/>
          </a:bodyPr>
          <a:lstStyle/>
          <a:p>
            <a:r>
              <a:rPr lang="en-US" sz="4000" dirty="0">
                <a:solidFill>
                  <a:srgbClr val="990033"/>
                </a:solidFill>
              </a:rPr>
              <a:t>Montana KEYS </a:t>
            </a:r>
            <a:br>
              <a:rPr lang="en-US" sz="4000" dirty="0">
                <a:solidFill>
                  <a:srgbClr val="990033"/>
                </a:solidFill>
              </a:rPr>
            </a:br>
            <a:r>
              <a:rPr lang="en-US" sz="4000" dirty="0">
                <a:solidFill>
                  <a:srgbClr val="990033"/>
                </a:solidFill>
              </a:rPr>
              <a:t>Parent Teen Homework</a:t>
            </a:r>
          </a:p>
        </p:txBody>
      </p:sp>
      <p:graphicFrame>
        <p:nvGraphicFramePr>
          <p:cNvPr id="20484" name="Object 4"/>
          <p:cNvGraphicFramePr>
            <a:graphicFrameLocks noGrp="1" noChangeAspect="1"/>
          </p:cNvGraphicFramePr>
          <p:nvPr>
            <p:ph idx="4294967295"/>
            <p:extLst>
              <p:ext uri="{D42A27DB-BD31-4B8C-83A1-F6EECF244321}">
                <p14:modId xmlns:p14="http://schemas.microsoft.com/office/powerpoint/2010/main" val="2442909985"/>
              </p:ext>
            </p:extLst>
          </p:nvPr>
        </p:nvGraphicFramePr>
        <p:xfrm>
          <a:off x="1066650" y="1612438"/>
          <a:ext cx="3538967" cy="4579934"/>
        </p:xfrm>
        <a:graphic>
          <a:graphicData uri="http://schemas.openxmlformats.org/presentationml/2006/ole">
            <mc:AlternateContent xmlns:mc="http://schemas.openxmlformats.org/markup-compatibility/2006">
              <mc:Choice xmlns:v="urn:schemas-microsoft-com:vml" Requires="v">
                <p:oleObj spid="_x0000_s4337" name="Acrobat Document" r:id="rId4" imgW="5830114" imgH="7542857" progId="Acrobat.Document.DC">
                  <p:embed/>
                </p:oleObj>
              </mc:Choice>
              <mc:Fallback>
                <p:oleObj name="Acrobat Document" r:id="rId4" imgW="5830114" imgH="7542857" progId="Acrobat.Document.DC">
                  <p:embed/>
                  <p:pic>
                    <p:nvPicPr>
                      <p:cNvPr id="0" name="Picture 5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650" y="1612438"/>
                        <a:ext cx="3538967" cy="4579934"/>
                      </a:xfrm>
                      <a:prstGeom prst="rect">
                        <a:avLst/>
                      </a:prstGeom>
                      <a:noFill/>
                      <a:ln w="9525">
                        <a:solidFill>
                          <a:schemeClr val="tx1"/>
                        </a:solidFill>
                        <a:miter lim="800000"/>
                        <a:headEnd/>
                        <a:tailEnd/>
                      </a:ln>
                      <a:extLst/>
                    </p:spPr>
                  </p:pic>
                </p:oleObj>
              </mc:Fallback>
            </mc:AlternateContent>
          </a:graphicData>
        </a:graphic>
      </p:graphicFrame>
      <p:pic>
        <p:nvPicPr>
          <p:cNvPr id="4100" name="Picture 4"/>
          <p:cNvPicPr>
            <a:picLocks noChangeAspect="1" noChangeArrowheads="1"/>
          </p:cNvPicPr>
          <p:nvPr/>
        </p:nvPicPr>
        <p:blipFill>
          <a:blip r:embed="rId6" cstate="print"/>
          <a:srcRect/>
          <a:stretch>
            <a:fillRect/>
          </a:stretch>
        </p:blipFill>
        <p:spPr bwMode="auto">
          <a:xfrm>
            <a:off x="4789369" y="1612437"/>
            <a:ext cx="3497263" cy="4579935"/>
          </a:xfrm>
          <a:prstGeom prst="rect">
            <a:avLst/>
          </a:prstGeom>
          <a:noFill/>
          <a:ln w="9525">
            <a:solidFill>
              <a:schemeClr val="tx1"/>
            </a:solidFill>
            <a:miter lim="800000"/>
            <a:headEnd/>
            <a:tailEnd/>
          </a:ln>
        </p:spPr>
      </p:pic>
    </p:spTree>
  </p:cSld>
  <p:clrMapOvr>
    <a:masterClrMapping/>
  </p:clrMapOvr>
  <p:transition>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4294967295"/>
          </p:nvPr>
        </p:nvPicPr>
        <p:blipFill>
          <a:blip r:embed="rId3" cstate="print"/>
          <a:stretch>
            <a:fillRect/>
          </a:stretch>
        </p:blipFill>
        <p:spPr bwMode="auto">
          <a:xfrm>
            <a:off x="371574" y="1440264"/>
            <a:ext cx="3625850" cy="4525963"/>
          </a:xfrm>
          <a:prstGeom prst="rect">
            <a:avLst/>
          </a:prstGeom>
          <a:noFill/>
          <a:ln w="9525">
            <a:solidFill>
              <a:schemeClr val="tx1"/>
            </a:solidFill>
            <a:miter lim="800000"/>
            <a:headEnd/>
            <a:tailEnd/>
          </a:ln>
        </p:spPr>
      </p:pic>
      <p:sp>
        <p:nvSpPr>
          <p:cNvPr id="3" name="TextBox 2"/>
          <p:cNvSpPr txBox="1"/>
          <p:nvPr/>
        </p:nvSpPr>
        <p:spPr>
          <a:xfrm>
            <a:off x="1491091" y="225795"/>
            <a:ext cx="5880064" cy="1077218"/>
          </a:xfrm>
          <a:prstGeom prst="rect">
            <a:avLst/>
          </a:prstGeom>
          <a:noFill/>
        </p:spPr>
        <p:txBody>
          <a:bodyPr wrap="square" rtlCol="0">
            <a:spAutoFit/>
          </a:bodyPr>
          <a:lstStyle/>
          <a:p>
            <a:pPr algn="ctr"/>
            <a:r>
              <a:rPr lang="en-US" sz="3200" dirty="0">
                <a:solidFill>
                  <a:srgbClr val="990033"/>
                </a:solidFill>
                <a:latin typeface="+mj-lt"/>
              </a:rPr>
              <a:t>Montana KEYS Skill Assessment and Parent Teen Agreement </a:t>
            </a:r>
          </a:p>
        </p:txBody>
      </p:sp>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43474" y="1440264"/>
            <a:ext cx="4628952" cy="3530730"/>
          </a:xfrm>
          <a:prstGeom prst="rect">
            <a:avLst/>
          </a:prstGeom>
          <a:noFill/>
          <a:ln w="9525">
            <a:solidFill>
              <a:schemeClr val="tx1"/>
            </a:solidFill>
            <a:miter lim="800000"/>
            <a:headEnd/>
            <a:tailEnd/>
          </a:ln>
        </p:spPr>
      </p:pic>
      <p:sp>
        <p:nvSpPr>
          <p:cNvPr id="2" name="Rectangle 1"/>
          <p:cNvSpPr/>
          <p:nvPr/>
        </p:nvSpPr>
        <p:spPr>
          <a:xfrm>
            <a:off x="4459686" y="5258341"/>
            <a:ext cx="3996528" cy="707886"/>
          </a:xfrm>
          <a:prstGeom prst="rect">
            <a:avLst/>
          </a:prstGeom>
        </p:spPr>
        <p:txBody>
          <a:bodyPr wrap="square">
            <a:spAutoFit/>
          </a:bodyPr>
          <a:lstStyle/>
          <a:p>
            <a:r>
              <a:rPr lang="en-US" sz="2000" dirty="0">
                <a:latin typeface="+mn-lt"/>
              </a:rPr>
              <a:t>Download the KEYS packet at: </a:t>
            </a:r>
            <a:r>
              <a:rPr lang="en-US" sz="2000" dirty="0">
                <a:latin typeface="+mn-lt"/>
                <a:hlinkClick r:id="rId5"/>
              </a:rPr>
              <a:t>http://opi.mt.gov/curriculum</a:t>
            </a:r>
            <a:endParaRPr lang="en-US" sz="2000" dirty="0">
              <a:latin typeface="+mn-lt"/>
            </a:endParaRPr>
          </a:p>
        </p:txBody>
      </p:sp>
    </p:spTree>
  </p:cSld>
  <p:clrMapOvr>
    <a:masterClrMapping/>
  </p:clrMapOvr>
  <p:transition>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5"/>
          <p:cNvSpPr>
            <a:spLocks noChangeArrowheads="1"/>
          </p:cNvSpPr>
          <p:nvPr/>
        </p:nvSpPr>
        <p:spPr bwMode="auto">
          <a:xfrm>
            <a:off x="585788" y="120014"/>
            <a:ext cx="8105562" cy="742951"/>
          </a:xfrm>
          <a:prstGeom prst="rect">
            <a:avLst/>
          </a:prstGeom>
          <a:noFill/>
          <a:ln w="9525">
            <a:noFill/>
            <a:miter lim="800000"/>
            <a:headEnd/>
            <a:tailEnd/>
          </a:ln>
          <a:effectLst/>
        </p:spPr>
        <p:txBody>
          <a:bodyPr anchor="ctr"/>
          <a:lstStyle/>
          <a:p>
            <a:pPr algn="ctr"/>
            <a:r>
              <a:rPr lang="en-US" sz="3600" b="1" dirty="0">
                <a:solidFill>
                  <a:srgbClr val="990033"/>
                </a:solidFill>
                <a:latin typeface="+mj-lt"/>
                <a:cs typeface="Arial" panose="020B0604020202020204" pitchFamily="34" charset="0"/>
              </a:rPr>
              <a:t>Getting Your Montana Driver’s License</a:t>
            </a:r>
          </a:p>
        </p:txBody>
      </p:sp>
      <p:pic>
        <p:nvPicPr>
          <p:cNvPr id="114690" name="Picture 2" descr="http://t3.gstatic.com/images?q=tbn:ANd9GcQTypBF_gFSDSboX77PltmNyFfKLOK7WXGjidBenmmZccCbOHWS"/>
          <p:cNvPicPr>
            <a:picLocks noChangeAspect="1" noChangeArrowheads="1"/>
          </p:cNvPicPr>
          <p:nvPr/>
        </p:nvPicPr>
        <p:blipFill>
          <a:blip r:embed="rId3" cstate="print"/>
          <a:srcRect/>
          <a:stretch>
            <a:fillRect/>
          </a:stretch>
        </p:blipFill>
        <p:spPr bwMode="auto">
          <a:xfrm>
            <a:off x="6982025" y="3988585"/>
            <a:ext cx="1269551" cy="1981910"/>
          </a:xfrm>
          <a:prstGeom prst="rect">
            <a:avLst/>
          </a:prstGeom>
          <a:noFill/>
        </p:spPr>
      </p:pic>
      <p:pic>
        <p:nvPicPr>
          <p:cNvPr id="5122"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4543" y="1848436"/>
            <a:ext cx="3618831" cy="4729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74691" y="1182402"/>
            <a:ext cx="3618894" cy="584775"/>
          </a:xfrm>
          <a:prstGeom prst="rect">
            <a:avLst/>
          </a:prstGeom>
          <a:noFill/>
        </p:spPr>
        <p:txBody>
          <a:bodyPr wrap="square" rtlCol="0">
            <a:spAutoFit/>
          </a:bodyPr>
          <a:lstStyle/>
          <a:p>
            <a:pPr algn="ctr"/>
            <a:r>
              <a:rPr lang="en-US" sz="1600" b="1" dirty="0">
                <a:solidFill>
                  <a:prstClr val="black"/>
                </a:solidFill>
                <a:latin typeface="+mn-lt"/>
              </a:rPr>
              <a:t>Traffic Education Permit (TEP)</a:t>
            </a:r>
          </a:p>
          <a:p>
            <a:pPr algn="ctr"/>
            <a:r>
              <a:rPr lang="en-US" sz="1600" dirty="0">
                <a:solidFill>
                  <a:prstClr val="black"/>
                </a:solidFill>
                <a:latin typeface="+mn-lt"/>
              </a:rPr>
              <a:t>To drive only with instructor </a:t>
            </a:r>
          </a:p>
        </p:txBody>
      </p:sp>
      <p:sp>
        <p:nvSpPr>
          <p:cNvPr id="3" name="TextBox 2"/>
          <p:cNvSpPr txBox="1"/>
          <p:nvPr/>
        </p:nvSpPr>
        <p:spPr>
          <a:xfrm>
            <a:off x="4638569" y="3988584"/>
            <a:ext cx="2343456" cy="1754326"/>
          </a:xfrm>
          <a:prstGeom prst="rect">
            <a:avLst/>
          </a:prstGeom>
          <a:noFill/>
        </p:spPr>
        <p:txBody>
          <a:bodyPr wrap="square" rtlCol="0">
            <a:spAutoFit/>
          </a:bodyPr>
          <a:lstStyle/>
          <a:p>
            <a:r>
              <a:rPr lang="en-US" dirty="0">
                <a:solidFill>
                  <a:prstClr val="black"/>
                </a:solidFill>
                <a:latin typeface="+mn-lt"/>
              </a:rPr>
              <a:t>After GDL </a:t>
            </a:r>
            <a:r>
              <a:rPr lang="en-US" b="1" dirty="0">
                <a:solidFill>
                  <a:srgbClr val="1F497D">
                    <a:lumMod val="60000"/>
                    <a:lumOff val="40000"/>
                  </a:srgbClr>
                </a:solidFill>
                <a:latin typeface="+mn-lt"/>
              </a:rPr>
              <a:t>50 hours </a:t>
            </a:r>
          </a:p>
          <a:p>
            <a:r>
              <a:rPr lang="en-US" dirty="0">
                <a:solidFill>
                  <a:prstClr val="black"/>
                </a:solidFill>
                <a:latin typeface="+mn-lt"/>
              </a:rPr>
              <a:t>and </a:t>
            </a:r>
            <a:r>
              <a:rPr lang="en-US" b="1" dirty="0">
                <a:solidFill>
                  <a:srgbClr val="1F497D">
                    <a:lumMod val="60000"/>
                    <a:lumOff val="40000"/>
                  </a:srgbClr>
                </a:solidFill>
                <a:latin typeface="+mn-lt"/>
              </a:rPr>
              <a:t>6 months </a:t>
            </a:r>
          </a:p>
          <a:p>
            <a:r>
              <a:rPr lang="en-US" dirty="0">
                <a:solidFill>
                  <a:prstClr val="black"/>
                </a:solidFill>
                <a:latin typeface="+mn-lt"/>
              </a:rPr>
              <a:t>of supervised driving practice and NO alcohol, drug or traffic violations </a:t>
            </a:r>
          </a:p>
        </p:txBody>
      </p:sp>
      <p:sp>
        <p:nvSpPr>
          <p:cNvPr id="7" name="Curved Right Arrow 6"/>
          <p:cNvSpPr/>
          <p:nvPr/>
        </p:nvSpPr>
        <p:spPr>
          <a:xfrm rot="18352252">
            <a:off x="4655540" y="4061167"/>
            <a:ext cx="1132813" cy="295117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34810" y="1223110"/>
            <a:ext cx="4041249" cy="2629880"/>
          </a:xfrm>
          <a:prstGeom prst="rect">
            <a:avLst/>
          </a:prstGeom>
          <a:ln>
            <a:solidFill>
              <a:schemeClr val="tx1"/>
            </a:solidFill>
          </a:ln>
        </p:spPr>
      </p:pic>
    </p:spTree>
    <p:extLst>
      <p:ext uri="{BB962C8B-B14F-4D97-AF65-F5344CB8AC3E}">
        <p14:creationId xmlns:p14="http://schemas.microsoft.com/office/powerpoint/2010/main" val="1065714772"/>
      </p:ext>
    </p:extLst>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36966" y="188594"/>
            <a:ext cx="8421858" cy="736521"/>
          </a:xfrm>
          <a:prstGeom prst="rect">
            <a:avLst/>
          </a:prstGeom>
          <a:noFill/>
          <a:ln w="9525">
            <a:noFill/>
            <a:miter lim="800000"/>
            <a:headEnd/>
            <a:tailEnd/>
          </a:ln>
          <a:effectLst/>
        </p:spPr>
        <p:txBody>
          <a:bodyPr anchor="ctr"/>
          <a:lstStyle/>
          <a:p>
            <a:pPr algn="ctr"/>
            <a:r>
              <a:rPr lang="en-US" sz="4000" dirty="0">
                <a:solidFill>
                  <a:srgbClr val="990033"/>
                </a:solidFill>
                <a:latin typeface="+mj-lt"/>
                <a:cs typeface="Arial" panose="020B0604020202020204" pitchFamily="34" charset="0"/>
              </a:rPr>
              <a:t>The Driver License Application</a:t>
            </a:r>
          </a:p>
        </p:txBody>
      </p:sp>
      <p:sp>
        <p:nvSpPr>
          <p:cNvPr id="2" name="Rectangle 1"/>
          <p:cNvSpPr/>
          <p:nvPr/>
        </p:nvSpPr>
        <p:spPr>
          <a:xfrm>
            <a:off x="3724835" y="1074509"/>
            <a:ext cx="5033989" cy="4401205"/>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dirty="0">
                <a:solidFill>
                  <a:srgbClr val="212121"/>
                </a:solidFill>
                <a:latin typeface="+mn-lt"/>
              </a:rPr>
              <a:t>Parent/legal guardian must fill out and sign the 3-page driver license application and agree to assume financial and legal liability for damages or losses. Must be notarized if not signed in presence of instructor.</a:t>
            </a:r>
          </a:p>
          <a:p>
            <a:pPr marL="285750" indent="-285750">
              <a:spcAft>
                <a:spcPts val="1200"/>
              </a:spcAft>
              <a:buFont typeface="Arial" panose="020B0604020202020204" pitchFamily="34" charset="0"/>
              <a:buChar char="•"/>
            </a:pPr>
            <a:r>
              <a:rPr lang="en-US" sz="2000" dirty="0">
                <a:solidFill>
                  <a:srgbClr val="212121"/>
                </a:solidFill>
                <a:latin typeface="+mn-lt"/>
              </a:rPr>
              <a:t>Bring in </a:t>
            </a:r>
            <a:r>
              <a:rPr lang="en-US" sz="2000" b="1" dirty="0">
                <a:solidFill>
                  <a:srgbClr val="212121"/>
                </a:solidFill>
                <a:latin typeface="+mn-lt"/>
              </a:rPr>
              <a:t>certified</a:t>
            </a:r>
            <a:r>
              <a:rPr lang="en-US" sz="2000" dirty="0">
                <a:solidFill>
                  <a:srgbClr val="212121"/>
                </a:solidFill>
                <a:latin typeface="+mn-lt"/>
              </a:rPr>
              <a:t> birth certificate, piece of mail with student’s name/physical address, Social Security card, and eyeglasses/ contacts, if needed, for vision test.</a:t>
            </a:r>
          </a:p>
          <a:p>
            <a:pPr marL="285750" indent="-285750">
              <a:spcAft>
                <a:spcPts val="1200"/>
              </a:spcAft>
              <a:buFont typeface="Arial" panose="020B0604020202020204" pitchFamily="34" charset="0"/>
              <a:buChar char="•"/>
            </a:pPr>
            <a:r>
              <a:rPr lang="en-US" sz="2000" dirty="0">
                <a:solidFill>
                  <a:srgbClr val="212121"/>
                </a:solidFill>
                <a:latin typeface="+mn-lt"/>
              </a:rPr>
              <a:t>Student MUST be at least 14.5 on the day the Knowledge Exam is given to receive a Learner License while enrolled in traffic education.</a:t>
            </a:r>
          </a:p>
        </p:txBody>
      </p:sp>
      <p:sp>
        <p:nvSpPr>
          <p:cNvPr id="3" name="Rectangle 2"/>
          <p:cNvSpPr/>
          <p:nvPr/>
        </p:nvSpPr>
        <p:spPr>
          <a:xfrm>
            <a:off x="318281" y="5819152"/>
            <a:ext cx="7976633" cy="584775"/>
          </a:xfrm>
          <a:prstGeom prst="rect">
            <a:avLst/>
          </a:prstGeom>
        </p:spPr>
        <p:txBody>
          <a:bodyPr wrap="square">
            <a:spAutoFit/>
          </a:bodyPr>
          <a:lstStyle/>
          <a:p>
            <a:r>
              <a:rPr lang="en-US" sz="1600" dirty="0">
                <a:solidFill>
                  <a:srgbClr val="212121"/>
                </a:solidFill>
                <a:latin typeface="+mn-lt"/>
              </a:rPr>
              <a:t>The </a:t>
            </a:r>
            <a:r>
              <a:rPr lang="en-US" sz="1600" b="1" dirty="0">
                <a:solidFill>
                  <a:srgbClr val="212121"/>
                </a:solidFill>
                <a:latin typeface="+mn-lt"/>
              </a:rPr>
              <a:t>Cooperative Driver Testing Program </a:t>
            </a:r>
            <a:r>
              <a:rPr lang="en-US" sz="1600" dirty="0">
                <a:solidFill>
                  <a:srgbClr val="212121"/>
                </a:solidFill>
                <a:latin typeface="+mn-lt"/>
              </a:rPr>
              <a:t>(CDTP) allows a trained and certified driver education instructor to administer the written exam and road test to students taking driver education. </a:t>
            </a:r>
          </a:p>
        </p:txBody>
      </p:sp>
      <p:pic>
        <p:nvPicPr>
          <p:cNvPr id="7" name="Picture 6"/>
          <p:cNvPicPr>
            <a:picLocks noChangeAspect="1"/>
          </p:cNvPicPr>
          <p:nvPr/>
        </p:nvPicPr>
        <p:blipFill>
          <a:blip r:embed="rId3"/>
          <a:stretch>
            <a:fillRect/>
          </a:stretch>
        </p:blipFill>
        <p:spPr>
          <a:xfrm>
            <a:off x="318280" y="1074508"/>
            <a:ext cx="3393035" cy="4384997"/>
          </a:xfrm>
          <a:prstGeom prst="rect">
            <a:avLst/>
          </a:prstGeom>
          <a:ln>
            <a:solidFill>
              <a:schemeClr val="tx1"/>
            </a:solidFill>
          </a:ln>
        </p:spPr>
      </p:pic>
    </p:spTree>
    <p:extLst>
      <p:ext uri="{BB962C8B-B14F-4D97-AF65-F5344CB8AC3E}">
        <p14:creationId xmlns:p14="http://schemas.microsoft.com/office/powerpoint/2010/main" val="3033466814"/>
      </p:ext>
    </p:extLst>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p:cNvSpPr>
          <p:nvPr>
            <p:ph type="ctrTitle"/>
          </p:nvPr>
        </p:nvSpPr>
        <p:spPr>
          <a:xfrm>
            <a:off x="567679" y="302654"/>
            <a:ext cx="8119121" cy="830998"/>
          </a:xfrm>
        </p:spPr>
        <p:txBody>
          <a:bodyPr>
            <a:noAutofit/>
          </a:bodyPr>
          <a:lstStyle/>
          <a:p>
            <a:r>
              <a:rPr lang="en-US" sz="3600" dirty="0">
                <a:solidFill>
                  <a:srgbClr val="990033"/>
                </a:solidFill>
              </a:rPr>
              <a:t>What are the risks facing teen drivers?</a:t>
            </a:r>
          </a:p>
        </p:txBody>
      </p:sp>
      <p:sp>
        <p:nvSpPr>
          <p:cNvPr id="110595" name="Rectangle 3"/>
          <p:cNvSpPr>
            <a:spLocks noGrp="1"/>
          </p:cNvSpPr>
          <p:nvPr>
            <p:ph type="subTitle" idx="1"/>
          </p:nvPr>
        </p:nvSpPr>
        <p:spPr>
          <a:xfrm>
            <a:off x="3845859" y="1348184"/>
            <a:ext cx="5000692" cy="3951338"/>
          </a:xfrm>
        </p:spPr>
        <p:txBody>
          <a:bodyPr>
            <a:noAutofit/>
          </a:bodyPr>
          <a:lstStyle/>
          <a:p>
            <a:pPr marL="457200" indent="-457200" algn="l">
              <a:lnSpc>
                <a:spcPct val="100000"/>
              </a:lnSpc>
              <a:spcBef>
                <a:spcPts val="1200"/>
              </a:spcBef>
              <a:spcAft>
                <a:spcPts val="0"/>
              </a:spcAft>
              <a:buFont typeface="Arial" pitchFamily="34" charset="0"/>
              <a:buChar char="•"/>
            </a:pPr>
            <a:r>
              <a:rPr lang="en-US" sz="2400" dirty="0">
                <a:solidFill>
                  <a:schemeClr val="tx1"/>
                </a:solidFill>
              </a:rPr>
              <a:t>Lack of driving experience</a:t>
            </a:r>
          </a:p>
          <a:p>
            <a:pPr marL="457200" indent="-457200" algn="l">
              <a:lnSpc>
                <a:spcPct val="100000"/>
              </a:lnSpc>
              <a:spcBef>
                <a:spcPts val="1200"/>
              </a:spcBef>
              <a:spcAft>
                <a:spcPts val="0"/>
              </a:spcAft>
              <a:buFont typeface="Arial" pitchFamily="34" charset="0"/>
              <a:buChar char="•"/>
            </a:pPr>
            <a:r>
              <a:rPr lang="en-US" sz="2400" dirty="0">
                <a:solidFill>
                  <a:schemeClr val="tx1"/>
                </a:solidFill>
              </a:rPr>
              <a:t>Judgment</a:t>
            </a:r>
          </a:p>
          <a:p>
            <a:pPr marL="457200" indent="-457200" algn="l">
              <a:lnSpc>
                <a:spcPct val="100000"/>
              </a:lnSpc>
              <a:spcBef>
                <a:spcPts val="1200"/>
              </a:spcBef>
              <a:spcAft>
                <a:spcPts val="0"/>
              </a:spcAft>
              <a:buFont typeface="Arial" pitchFamily="34" charset="0"/>
              <a:buChar char="•"/>
            </a:pPr>
            <a:r>
              <a:rPr lang="en-US" sz="2400" dirty="0">
                <a:solidFill>
                  <a:schemeClr val="tx1"/>
                </a:solidFill>
              </a:rPr>
              <a:t>Speed</a:t>
            </a:r>
          </a:p>
          <a:p>
            <a:pPr marL="457200" indent="-457200" algn="l">
              <a:lnSpc>
                <a:spcPct val="100000"/>
              </a:lnSpc>
              <a:spcBef>
                <a:spcPts val="1200"/>
              </a:spcBef>
              <a:spcAft>
                <a:spcPts val="0"/>
              </a:spcAft>
              <a:buFont typeface="Arial" pitchFamily="34" charset="0"/>
              <a:buChar char="•"/>
            </a:pPr>
            <a:r>
              <a:rPr lang="en-US" sz="2400" dirty="0">
                <a:solidFill>
                  <a:schemeClr val="tx1"/>
                </a:solidFill>
              </a:rPr>
              <a:t>Distractions, including passengers</a:t>
            </a:r>
          </a:p>
          <a:p>
            <a:pPr marL="457200" indent="-457200" algn="l">
              <a:lnSpc>
                <a:spcPct val="100000"/>
              </a:lnSpc>
              <a:spcBef>
                <a:spcPts val="1200"/>
              </a:spcBef>
              <a:spcAft>
                <a:spcPts val="0"/>
              </a:spcAft>
              <a:buFont typeface="Arial" pitchFamily="34" charset="0"/>
              <a:buChar char="•"/>
            </a:pPr>
            <a:r>
              <a:rPr lang="en-US" sz="2400" dirty="0">
                <a:solidFill>
                  <a:schemeClr val="tx1"/>
                </a:solidFill>
              </a:rPr>
              <a:t>Fatigue, driving drowsy</a:t>
            </a:r>
          </a:p>
          <a:p>
            <a:pPr marL="457200" indent="-457200" algn="l">
              <a:lnSpc>
                <a:spcPct val="100000"/>
              </a:lnSpc>
              <a:spcBef>
                <a:spcPts val="1200"/>
              </a:spcBef>
              <a:spcAft>
                <a:spcPts val="0"/>
              </a:spcAft>
              <a:buFont typeface="Arial" pitchFamily="34" charset="0"/>
              <a:buChar char="•"/>
            </a:pPr>
            <a:r>
              <a:rPr lang="en-US" sz="2400" dirty="0">
                <a:solidFill>
                  <a:schemeClr val="tx1"/>
                </a:solidFill>
              </a:rPr>
              <a:t>Alcohol is involved in about 16% of fatal crashes involving 16- and 17-year-old drivers</a:t>
            </a:r>
          </a:p>
        </p:txBody>
      </p:sp>
      <p:sp>
        <p:nvSpPr>
          <p:cNvPr id="2" name="Slide Number Placeholder 1"/>
          <p:cNvSpPr>
            <a:spLocks noGrp="1"/>
          </p:cNvSpPr>
          <p:nvPr>
            <p:ph type="sldNum" sz="quarter" idx="4294967295"/>
          </p:nvPr>
        </p:nvSpPr>
        <p:spPr>
          <a:xfrm>
            <a:off x="7010400" y="6356350"/>
            <a:ext cx="2133600" cy="365125"/>
          </a:xfrm>
        </p:spPr>
        <p:txBody>
          <a:bodyPr/>
          <a:lstStyle/>
          <a:p>
            <a:fld id="{53EB2ED4-3ED7-4093-910C-848187B42F6F}" type="slidenum">
              <a:rPr lang="en-US" smtClean="0"/>
              <a:pPr/>
              <a:t>4</a:t>
            </a:fld>
            <a:endParaRPr lang="en-US" dirty="0"/>
          </a:p>
        </p:txBody>
      </p:sp>
      <p:sp>
        <p:nvSpPr>
          <p:cNvPr id="5" name="TextBox 4"/>
          <p:cNvSpPr txBox="1"/>
          <p:nvPr/>
        </p:nvSpPr>
        <p:spPr>
          <a:xfrm>
            <a:off x="567679" y="5525353"/>
            <a:ext cx="7947671" cy="830997"/>
          </a:xfrm>
          <a:prstGeom prst="rect">
            <a:avLst/>
          </a:prstGeom>
          <a:noFill/>
        </p:spPr>
        <p:txBody>
          <a:bodyPr wrap="square" rtlCol="0">
            <a:spAutoFit/>
          </a:bodyPr>
          <a:lstStyle/>
          <a:p>
            <a:pPr algn="ctr">
              <a:buFont typeface="Arial" pitchFamily="34" charset="0"/>
              <a:buNone/>
            </a:pPr>
            <a:r>
              <a:rPr lang="en-US" sz="2400" dirty="0">
                <a:solidFill>
                  <a:srgbClr val="990033"/>
                </a:solidFill>
                <a:latin typeface="+mn-lt"/>
                <a:cs typeface="Arial" pitchFamily="34" charset="0"/>
              </a:rPr>
              <a:t>These factors cause crashes, but what </a:t>
            </a:r>
            <a:r>
              <a:rPr lang="en-US" sz="2400" b="1" i="1" dirty="0">
                <a:solidFill>
                  <a:srgbClr val="990033"/>
                </a:solidFill>
                <a:latin typeface="+mn-lt"/>
                <a:cs typeface="Arial" pitchFamily="34" charset="0"/>
              </a:rPr>
              <a:t>kills</a:t>
            </a:r>
            <a:r>
              <a:rPr lang="en-US" sz="2400" dirty="0">
                <a:solidFill>
                  <a:srgbClr val="990033"/>
                </a:solidFill>
                <a:latin typeface="+mn-lt"/>
                <a:cs typeface="Arial" pitchFamily="34" charset="0"/>
              </a:rPr>
              <a:t>? </a:t>
            </a:r>
          </a:p>
          <a:p>
            <a:pPr algn="ctr">
              <a:buFont typeface="Arial" pitchFamily="34" charset="0"/>
              <a:buNone/>
            </a:pPr>
            <a:r>
              <a:rPr lang="en-US" u="sng" dirty="0">
                <a:latin typeface="+mn-lt"/>
                <a:cs typeface="Arial" pitchFamily="34" charset="0"/>
              </a:rPr>
              <a:t> </a:t>
            </a:r>
            <a:r>
              <a:rPr lang="en-US" sz="2400" b="1" u="sng" dirty="0">
                <a:latin typeface="+mn-lt"/>
                <a:cs typeface="Arial" pitchFamily="34" charset="0"/>
              </a:rPr>
              <a:t>Not wearing a seat belt</a:t>
            </a:r>
          </a:p>
        </p:txBody>
      </p:sp>
      <p:pic>
        <p:nvPicPr>
          <p:cNvPr id="8" name="Picture 7"/>
          <p:cNvPicPr/>
          <p:nvPr/>
        </p:nvPicPr>
        <p:blipFill>
          <a:blip r:embed="rId3" cstate="screen">
            <a:extLst>
              <a:ext uri="{28A0092B-C50C-407E-A947-70E740481C1C}">
                <a14:useLocalDpi xmlns:a14="http://schemas.microsoft.com/office/drawing/2010/main" val="0"/>
              </a:ext>
            </a:extLst>
          </a:blip>
          <a:stretch>
            <a:fillRect/>
          </a:stretch>
        </p:blipFill>
        <p:spPr>
          <a:xfrm>
            <a:off x="442218" y="1447680"/>
            <a:ext cx="3209925" cy="3763645"/>
          </a:xfrm>
          <a:prstGeom prst="rect">
            <a:avLst/>
          </a:prstGeom>
          <a:ln>
            <a:solidFill>
              <a:schemeClr val="tx1"/>
            </a:solidFill>
          </a:ln>
        </p:spPr>
      </p:pic>
    </p:spTree>
    <p:extLst>
      <p:ext uri="{BB962C8B-B14F-4D97-AF65-F5344CB8AC3E}">
        <p14:creationId xmlns:p14="http://schemas.microsoft.com/office/powerpoint/2010/main" val="828206768"/>
      </p:ext>
    </p:extLst>
  </p:cSld>
  <p:clrMapOvr>
    <a:masterClrMapping/>
  </p:clrMapOvr>
  <p:transition>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5"/>
          <p:cNvSpPr>
            <a:spLocks noChangeArrowheads="1"/>
          </p:cNvSpPr>
          <p:nvPr/>
        </p:nvSpPr>
        <p:spPr bwMode="auto">
          <a:xfrm>
            <a:off x="390261" y="142874"/>
            <a:ext cx="8410839" cy="742951"/>
          </a:xfrm>
          <a:prstGeom prst="rect">
            <a:avLst/>
          </a:prstGeom>
          <a:noFill/>
          <a:ln w="9525">
            <a:noFill/>
            <a:miter lim="800000"/>
            <a:headEnd/>
            <a:tailEnd/>
          </a:ln>
          <a:effectLst/>
        </p:spPr>
        <p:txBody>
          <a:bodyPr anchor="ctr"/>
          <a:lstStyle/>
          <a:p>
            <a:pPr algn="ctr"/>
            <a:r>
              <a:rPr lang="en-US" sz="3600" dirty="0">
                <a:solidFill>
                  <a:srgbClr val="990033"/>
                </a:solidFill>
                <a:latin typeface="+mj-lt"/>
                <a:cs typeface="Arial" panose="020B0604020202020204" pitchFamily="34" charset="0"/>
              </a:rPr>
              <a:t>Plan ahead for the GDL Restricted License</a:t>
            </a:r>
          </a:p>
        </p:txBody>
      </p:sp>
      <p:sp>
        <p:nvSpPr>
          <p:cNvPr id="7" name="Rectangle 6"/>
          <p:cNvSpPr/>
          <p:nvPr/>
        </p:nvSpPr>
        <p:spPr>
          <a:xfrm>
            <a:off x="389255" y="775041"/>
            <a:ext cx="8410839" cy="369332"/>
          </a:xfrm>
          <a:prstGeom prst="rect">
            <a:avLst/>
          </a:prstGeom>
        </p:spPr>
        <p:txBody>
          <a:bodyPr wrap="square">
            <a:spAutoFit/>
          </a:bodyPr>
          <a:lstStyle/>
          <a:p>
            <a:pPr algn="ctr">
              <a:spcBef>
                <a:spcPts val="0"/>
              </a:spcBef>
            </a:pPr>
            <a:r>
              <a:rPr lang="en-US" b="1" dirty="0">
                <a:latin typeface="+mn-lt"/>
              </a:rPr>
              <a:t>Make your appointment </a:t>
            </a:r>
            <a:r>
              <a:rPr lang="en-US" b="1" dirty="0">
                <a:solidFill>
                  <a:srgbClr val="990033"/>
                </a:solidFill>
                <a:latin typeface="+mn-lt"/>
              </a:rPr>
              <a:t>EARLY</a:t>
            </a:r>
            <a:r>
              <a:rPr lang="en-US" b="1" dirty="0">
                <a:latin typeface="+mn-lt"/>
              </a:rPr>
              <a:t> to get the day and time you want. </a:t>
            </a:r>
          </a:p>
        </p:txBody>
      </p:sp>
      <p:sp>
        <p:nvSpPr>
          <p:cNvPr id="8" name="Rounded Rectangle 7"/>
          <p:cNvSpPr/>
          <p:nvPr/>
        </p:nvSpPr>
        <p:spPr>
          <a:xfrm>
            <a:off x="378831" y="1622723"/>
            <a:ext cx="3347349" cy="3356611"/>
          </a:xfrm>
          <a:prstGeom prst="roundRect">
            <a:avLst/>
          </a:prstGeom>
          <a:solidFill>
            <a:srgbClr val="5B9BD5">
              <a:lumMod val="75000"/>
            </a:srgbClr>
          </a:solidFill>
          <a:ln w="165100" cap="flat" cmpd="dbl" algn="ctr">
            <a:solidFill>
              <a:sysClr val="window" lastClr="FFFFFF">
                <a:alpha val="99000"/>
              </a:sysClr>
            </a:solidFill>
            <a:prstDash val="solid"/>
            <a:miter lim="800000"/>
          </a:ln>
          <a:effectLst/>
        </p:spPr>
        <p:txBody>
          <a:bodyPr rot="0" spcFirstLastPara="0" vert="horz" wrap="square" lIns="91440" tIns="45720" rIns="91440" bIns="45720" numCol="1" spcCol="0" rtlCol="0" fromWordArt="0" anchor="ctr" anchorCtr="1" forceAA="0" compatLnSpc="1">
            <a:prstTxWarp prst="textNoShape">
              <a:avLst/>
            </a:prstTxWarp>
            <a:noAutofit/>
          </a:bodyPr>
          <a:lstStyle/>
          <a:p>
            <a:pPr marL="0" marR="0" algn="ctr">
              <a:lnSpc>
                <a:spcPct val="110000"/>
              </a:lnSpc>
              <a:spcBef>
                <a:spcPts val="0"/>
              </a:spcBef>
              <a:spcAft>
                <a:spcPts val="600"/>
              </a:spcAft>
            </a:pPr>
            <a:r>
              <a:rPr lang="en-US" sz="2600" b="1" dirty="0">
                <a:solidFill>
                  <a:srgbClr val="FFFFFF"/>
                </a:solidFill>
                <a:effectLst/>
                <a:latin typeface="Arial Rounded MT Bold" panose="020F0704030504030204" pitchFamily="34" charset="0"/>
                <a:ea typeface="Times New Roman" panose="02020603050405020304" pitchFamily="18" charset="0"/>
                <a:cs typeface="Calibri" panose="020F0502020204030204" pitchFamily="34" charset="0"/>
              </a:rPr>
              <a:t>Find your Driver Exam Station</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p>
            <a:pPr marL="0" marR="0" algn="ctr">
              <a:lnSpc>
                <a:spcPct val="110000"/>
              </a:lnSpc>
              <a:spcBef>
                <a:spcPts val="0"/>
              </a:spcBef>
              <a:spcAft>
                <a:spcPts val="600"/>
              </a:spcAft>
            </a:pPr>
            <a:r>
              <a:rPr lang="en-US" sz="1600" dirty="0">
                <a:solidFill>
                  <a:srgbClr val="FFFFFF"/>
                </a:solidFill>
                <a:effectLst/>
                <a:latin typeface="Arial Rounded MT Bold" panose="020F0704030504030204" pitchFamily="34" charset="0"/>
                <a:ea typeface="Times New Roman" panose="02020603050405020304" pitchFamily="18" charset="0"/>
                <a:cs typeface="Calibri" panose="020F0502020204030204" pitchFamily="34" charset="0"/>
              </a:rPr>
              <a:t>ON THE INTERNET:</a:t>
            </a:r>
            <a:br>
              <a:rPr lang="en-US" sz="1600" dirty="0">
                <a:solidFill>
                  <a:srgbClr val="FFFFFF"/>
                </a:solidFill>
                <a:effectLst/>
                <a:latin typeface="Arial Rounded MT Bold" panose="020F0704030504030204" pitchFamily="34" charset="0"/>
                <a:ea typeface="Times New Roman" panose="02020603050405020304" pitchFamily="18" charset="0"/>
                <a:cs typeface="Calibri" panose="020F0502020204030204" pitchFamily="34" charset="0"/>
              </a:rPr>
            </a:br>
            <a:r>
              <a:rPr lang="en-US" sz="1600" u="sng" dirty="0">
                <a:solidFill>
                  <a:srgbClr val="FFFFFF"/>
                </a:solidFill>
                <a:effectLst/>
                <a:latin typeface="Arial Rounded MT Bold" panose="020F0704030504030204" pitchFamily="34" charset="0"/>
                <a:ea typeface="Times New Roman" panose="02020603050405020304" pitchFamily="18" charset="0"/>
                <a:cs typeface="Calibri" panose="020F0502020204030204" pitchFamily="34" charset="0"/>
              </a:rPr>
              <a:t>http://www.dojmt.gov/driving</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p>
            <a:pPr marL="0" marR="0" algn="ctr">
              <a:lnSpc>
                <a:spcPct val="110000"/>
              </a:lnSpc>
              <a:spcBef>
                <a:spcPts val="0"/>
              </a:spcBef>
              <a:spcAft>
                <a:spcPts val="600"/>
              </a:spcAft>
            </a:pPr>
            <a:r>
              <a:rPr lang="en-US" sz="1600" dirty="0">
                <a:solidFill>
                  <a:srgbClr val="FFFFFF"/>
                </a:solidFill>
                <a:effectLst/>
                <a:latin typeface="Arial Rounded MT Bold" panose="020F0704030504030204" pitchFamily="34" charset="0"/>
                <a:ea typeface="Times New Roman" panose="02020603050405020304" pitchFamily="18" charset="0"/>
                <a:cs typeface="Calibri" panose="020F0502020204030204" pitchFamily="34" charset="0"/>
              </a:rPr>
              <a:t>ON THE PHONE: </a:t>
            </a:r>
            <a:br>
              <a:rPr lang="en-US" sz="1600" dirty="0">
                <a:solidFill>
                  <a:srgbClr val="FFFFFF"/>
                </a:solidFill>
                <a:effectLst/>
                <a:latin typeface="Arial Rounded MT Bold" panose="020F0704030504030204" pitchFamily="34" charset="0"/>
                <a:ea typeface="Times New Roman" panose="02020603050405020304" pitchFamily="18" charset="0"/>
                <a:cs typeface="Calibri" panose="020F0502020204030204" pitchFamily="34" charset="0"/>
              </a:rPr>
            </a:br>
            <a:r>
              <a:rPr lang="en-US" sz="1600" dirty="0">
                <a:solidFill>
                  <a:srgbClr val="FFFFFF"/>
                </a:solidFill>
                <a:effectLst/>
                <a:latin typeface="Arial Rounded MT Bold" panose="020F0704030504030204" pitchFamily="34" charset="0"/>
                <a:ea typeface="Times New Roman" panose="02020603050405020304" pitchFamily="18" charset="0"/>
                <a:cs typeface="Calibri" panose="020F0502020204030204" pitchFamily="34" charset="0"/>
              </a:rPr>
              <a:t>1 (866) 450-8034</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p>
            <a:pPr marL="0" marR="0" algn="ctr">
              <a:lnSpc>
                <a:spcPct val="110000"/>
              </a:lnSpc>
              <a:spcBef>
                <a:spcPts val="0"/>
              </a:spcBef>
              <a:spcAft>
                <a:spcPts val="600"/>
              </a:spcAft>
            </a:pPr>
            <a:r>
              <a:rPr lang="en-US" sz="1400" u="sng" dirty="0">
                <a:solidFill>
                  <a:srgbClr val="FFFFFF"/>
                </a:solidFill>
                <a:effectLst/>
                <a:latin typeface="Arial Rounded MT Bold" panose="020F0704030504030204" pitchFamily="34" charset="0"/>
                <a:ea typeface="Times New Roman" panose="02020603050405020304" pitchFamily="18" charset="0"/>
                <a:cs typeface="Calibri" panose="020F0502020204030204" pitchFamily="34" charset="0"/>
              </a:rPr>
              <a:t>MAKE AN APPOINTMENT SO YOU WON’T HAVE TO TAKE A NUMBER &amp; WAIT IN LINE.</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11" name="Rectangle 10"/>
          <p:cNvSpPr>
            <a:spLocks noChangeArrowheads="1"/>
          </p:cNvSpPr>
          <p:nvPr/>
        </p:nvSpPr>
        <p:spPr bwMode="auto">
          <a:xfrm>
            <a:off x="527421" y="5177623"/>
            <a:ext cx="2890149" cy="1200329"/>
          </a:xfrm>
          <a:prstGeom prst="rect">
            <a:avLst/>
          </a:prstGeom>
          <a:noFill/>
          <a:ln w="9525">
            <a:noFill/>
            <a:miter lim="800000"/>
            <a:headEnd/>
            <a:tailEnd/>
          </a:ln>
          <a:effectLst/>
        </p:spPr>
        <p:txBody>
          <a:bodyPr wrap="square">
            <a:spAutoFit/>
          </a:bodyPr>
          <a:lstStyle/>
          <a:p>
            <a:pPr algn="ctr"/>
            <a:r>
              <a:rPr lang="en-US" b="1" dirty="0">
                <a:latin typeface="+mn-lt"/>
                <a:cs typeface="Arial" panose="020B0604020202020204" pitchFamily="34" charset="0"/>
              </a:rPr>
              <a:t>You can also call the MVD Customer Care Center at (406) 444-3933 or toll-free (866) 450-8034. </a:t>
            </a:r>
            <a:endParaRPr lang="en-US" b="1" u="sng" dirty="0">
              <a:latin typeface="+mn-lt"/>
              <a:cs typeface="Arial" panose="020B0604020202020204" pitchFamily="34" charset="0"/>
            </a:endParaRPr>
          </a:p>
        </p:txBody>
      </p:sp>
      <p:sp>
        <p:nvSpPr>
          <p:cNvPr id="4" name="Rectangle 3"/>
          <p:cNvSpPr/>
          <p:nvPr/>
        </p:nvSpPr>
        <p:spPr>
          <a:xfrm>
            <a:off x="3970655" y="5375073"/>
            <a:ext cx="4958900" cy="707886"/>
          </a:xfrm>
          <a:prstGeom prst="rect">
            <a:avLst/>
          </a:prstGeom>
        </p:spPr>
        <p:txBody>
          <a:bodyPr wrap="square">
            <a:spAutoFit/>
          </a:bodyPr>
          <a:lstStyle/>
          <a:p>
            <a:r>
              <a:rPr lang="en-US" sz="2000" b="1" dirty="0">
                <a:solidFill>
                  <a:srgbClr val="212121"/>
                </a:solidFill>
                <a:latin typeface="+mn-lt"/>
              </a:rPr>
              <a:t>Driver exam stations REQUIRE scheduled appointments for written and road tests.</a:t>
            </a:r>
          </a:p>
        </p:txBody>
      </p:sp>
      <p:sp>
        <p:nvSpPr>
          <p:cNvPr id="5" name="Rectangle 4"/>
          <p:cNvSpPr/>
          <p:nvPr/>
        </p:nvSpPr>
        <p:spPr>
          <a:xfrm>
            <a:off x="3902075" y="1622723"/>
            <a:ext cx="4899025" cy="3539430"/>
          </a:xfrm>
          <a:prstGeom prst="rect">
            <a:avLst/>
          </a:prstGeom>
        </p:spPr>
        <p:txBody>
          <a:bodyPr wrap="square">
            <a:spAutoFit/>
          </a:bodyPr>
          <a:lstStyle/>
          <a:p>
            <a:r>
              <a:rPr lang="en-US" sz="1600" b="1" dirty="0">
                <a:latin typeface="+mn-lt"/>
              </a:rPr>
              <a:t>Don’t wait … visit the Appointment Scheduling site at:</a:t>
            </a:r>
            <a:br>
              <a:rPr lang="en-US" sz="1600" dirty="0">
                <a:latin typeface="+mn-lt"/>
              </a:rPr>
            </a:br>
            <a:r>
              <a:rPr lang="en-US" sz="1600" dirty="0">
                <a:latin typeface="+mn-lt"/>
                <a:hlinkClick r:id="rId3"/>
              </a:rPr>
              <a:t>https://dojmt.gov/driving/appointments/</a:t>
            </a:r>
            <a:endParaRPr lang="en-US" sz="1600" dirty="0">
              <a:latin typeface="+mn-lt"/>
            </a:endParaRPr>
          </a:p>
          <a:p>
            <a:endParaRPr lang="en-US" sz="1600" dirty="0">
              <a:latin typeface="+mn-lt"/>
            </a:endParaRPr>
          </a:p>
          <a:p>
            <a:r>
              <a:rPr lang="en-US" sz="1600" dirty="0">
                <a:latin typeface="+mn-lt"/>
              </a:rPr>
              <a:t>Select Testing  “Driver Ed” and then one of three choices depending on your situation:</a:t>
            </a:r>
          </a:p>
          <a:p>
            <a:endParaRPr lang="en-US" sz="1600" dirty="0">
              <a:latin typeface="+mn-lt"/>
            </a:endParaRPr>
          </a:p>
          <a:p>
            <a:pPr marL="285750" indent="-285750">
              <a:buFont typeface="Arial" panose="020B0604020202020204" pitchFamily="34" charset="0"/>
              <a:buChar char="•"/>
            </a:pPr>
            <a:r>
              <a:rPr lang="en-US" sz="1600" b="1" dirty="0">
                <a:latin typeface="+mn-lt"/>
              </a:rPr>
              <a:t>Driver Ed Written Test </a:t>
            </a:r>
            <a:r>
              <a:rPr lang="en-US" sz="1600" dirty="0">
                <a:latin typeface="+mn-lt"/>
              </a:rPr>
              <a:t>– teen needs a learner license.</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b="1" dirty="0">
                <a:latin typeface="+mn-lt"/>
              </a:rPr>
              <a:t>Driver Ed Road Test </a:t>
            </a:r>
            <a:r>
              <a:rPr lang="en-US" sz="1600" dirty="0">
                <a:latin typeface="+mn-lt"/>
              </a:rPr>
              <a:t>– teen wasn’t waived on road test and needs to take the road test.</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b="1" dirty="0">
                <a:latin typeface="+mn-lt"/>
              </a:rPr>
              <a:t>Driver Ed Waived </a:t>
            </a:r>
            <a:r>
              <a:rPr lang="en-US" sz="1600" dirty="0">
                <a:latin typeface="+mn-lt"/>
              </a:rPr>
              <a:t>– teen was waived on all tests during driver ed (but might get chosen at random to take the road test again.)</a:t>
            </a:r>
          </a:p>
        </p:txBody>
      </p:sp>
    </p:spTree>
    <p:extLst>
      <p:ext uri="{BB962C8B-B14F-4D97-AF65-F5344CB8AC3E}">
        <p14:creationId xmlns:p14="http://schemas.microsoft.com/office/powerpoint/2010/main" val="194985110"/>
      </p:ext>
    </p:extLst>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ChangeArrowheads="1"/>
          </p:cNvSpPr>
          <p:nvPr/>
        </p:nvSpPr>
        <p:spPr bwMode="auto">
          <a:xfrm>
            <a:off x="2781617" y="1702826"/>
            <a:ext cx="5630864" cy="3276981"/>
          </a:xfrm>
          <a:prstGeom prst="rect">
            <a:avLst/>
          </a:prstGeom>
          <a:noFill/>
          <a:ln w="9525">
            <a:solidFill>
              <a:schemeClr val="tx2"/>
            </a:solidFill>
            <a:miter lim="800000"/>
            <a:headEnd/>
            <a:tailEnd/>
          </a:ln>
          <a:effectLst/>
        </p:spPr>
        <p:txBody>
          <a:bodyPr/>
          <a:lstStyle/>
          <a:p>
            <a:pPr marL="609600" indent="-609600">
              <a:spcBef>
                <a:spcPct val="20000"/>
              </a:spcBef>
              <a:spcAft>
                <a:spcPts val="600"/>
              </a:spcAft>
            </a:pPr>
            <a:r>
              <a:rPr lang="en-US" sz="2000" b="1" i="1" dirty="0">
                <a:latin typeface="+mn-lt"/>
              </a:rPr>
              <a:t>Bring with you: </a:t>
            </a:r>
          </a:p>
          <a:p>
            <a:pPr marL="457200" indent="-457200">
              <a:spcBef>
                <a:spcPts val="0"/>
              </a:spcBef>
              <a:spcAft>
                <a:spcPts val="600"/>
              </a:spcAft>
              <a:buFont typeface="Wingdings" pitchFamily="2" charset="2"/>
              <a:buChar char="q"/>
            </a:pPr>
            <a:r>
              <a:rPr lang="en-US" sz="2000" b="1" dirty="0">
                <a:latin typeface="+mn-lt"/>
              </a:rPr>
              <a:t>CERTIFIED BIRTH CERTIFICATE (not a copy)</a:t>
            </a:r>
          </a:p>
          <a:p>
            <a:pPr marL="457200" indent="-457200">
              <a:spcBef>
                <a:spcPts val="0"/>
              </a:spcBef>
              <a:spcAft>
                <a:spcPts val="600"/>
              </a:spcAft>
              <a:buFont typeface="Wingdings" pitchFamily="2" charset="2"/>
              <a:buChar char="q"/>
            </a:pPr>
            <a:r>
              <a:rPr lang="en-US" sz="2000" b="1" dirty="0">
                <a:latin typeface="+mn-lt"/>
              </a:rPr>
              <a:t>SOCIAL SECURITY CARD (not a copy)</a:t>
            </a:r>
          </a:p>
          <a:p>
            <a:pPr marL="457200" indent="-457200">
              <a:spcBef>
                <a:spcPts val="0"/>
              </a:spcBef>
              <a:spcAft>
                <a:spcPts val="600"/>
              </a:spcAft>
              <a:buFont typeface="Wingdings" pitchFamily="2" charset="2"/>
              <a:buChar char="q"/>
            </a:pPr>
            <a:r>
              <a:rPr lang="en-US" sz="2000" b="1" dirty="0">
                <a:latin typeface="+mn-lt"/>
              </a:rPr>
              <a:t>Cancelled piece of MAIL showing your name and Montana residence address (not a PO Box)</a:t>
            </a:r>
          </a:p>
          <a:p>
            <a:pPr marL="457200" indent="-457200">
              <a:spcBef>
                <a:spcPts val="0"/>
              </a:spcBef>
              <a:spcAft>
                <a:spcPts val="600"/>
              </a:spcAft>
              <a:buFont typeface="Wingdings" pitchFamily="2" charset="2"/>
              <a:buChar char="q"/>
            </a:pPr>
            <a:r>
              <a:rPr lang="en-US" sz="2000" b="1" dirty="0">
                <a:latin typeface="+mn-lt"/>
              </a:rPr>
              <a:t>Eyeglasses if you need them.</a:t>
            </a:r>
          </a:p>
          <a:p>
            <a:pPr marL="457200" indent="-457200">
              <a:spcBef>
                <a:spcPts val="0"/>
              </a:spcBef>
              <a:spcAft>
                <a:spcPts val="600"/>
              </a:spcAft>
              <a:buFont typeface="Wingdings" pitchFamily="2" charset="2"/>
              <a:buChar char="q"/>
            </a:pPr>
            <a:r>
              <a:rPr lang="en-US" sz="2000" b="1" dirty="0">
                <a:latin typeface="+mn-lt"/>
              </a:rPr>
              <a:t>Parent/legal guardian to SIGN CONSENT</a:t>
            </a:r>
          </a:p>
          <a:p>
            <a:pPr marL="457200" indent="-457200">
              <a:spcBef>
                <a:spcPts val="0"/>
              </a:spcBef>
              <a:spcAft>
                <a:spcPts val="600"/>
              </a:spcAft>
              <a:buFont typeface="Wingdings" pitchFamily="2" charset="2"/>
              <a:buChar char="q"/>
            </a:pPr>
            <a:r>
              <a:rPr lang="en-US" sz="2000" b="1" dirty="0">
                <a:latin typeface="+mn-lt"/>
              </a:rPr>
              <a:t>Driving practice LOG showing hours driven</a:t>
            </a:r>
          </a:p>
        </p:txBody>
      </p:sp>
      <p:sp>
        <p:nvSpPr>
          <p:cNvPr id="69637" name="Rectangle 5"/>
          <p:cNvSpPr>
            <a:spLocks noChangeArrowheads="1"/>
          </p:cNvSpPr>
          <p:nvPr/>
        </p:nvSpPr>
        <p:spPr bwMode="auto">
          <a:xfrm>
            <a:off x="390261" y="108585"/>
            <a:ext cx="8410839" cy="715328"/>
          </a:xfrm>
          <a:prstGeom prst="rect">
            <a:avLst/>
          </a:prstGeom>
          <a:noFill/>
          <a:ln w="9525">
            <a:noFill/>
            <a:miter lim="800000"/>
            <a:headEnd/>
            <a:tailEnd/>
          </a:ln>
          <a:effectLst/>
        </p:spPr>
        <p:txBody>
          <a:bodyPr anchor="ctr"/>
          <a:lstStyle/>
          <a:p>
            <a:pPr algn="ctr"/>
            <a:r>
              <a:rPr lang="en-US" sz="4000" dirty="0">
                <a:solidFill>
                  <a:srgbClr val="990033"/>
                </a:solidFill>
                <a:latin typeface="+mj-lt"/>
                <a:cs typeface="Arial" panose="020B0604020202020204" pitchFamily="34" charset="0"/>
              </a:rPr>
              <a:t>At the Driver Exam Station …</a:t>
            </a:r>
          </a:p>
        </p:txBody>
      </p:sp>
      <p:sp>
        <p:nvSpPr>
          <p:cNvPr id="69641" name="Text Box 9"/>
          <p:cNvSpPr txBox="1">
            <a:spLocks noChangeArrowheads="1"/>
          </p:cNvSpPr>
          <p:nvPr/>
        </p:nvSpPr>
        <p:spPr bwMode="auto">
          <a:xfrm>
            <a:off x="1447800" y="4876800"/>
            <a:ext cx="2454275" cy="457200"/>
          </a:xfrm>
          <a:prstGeom prst="rect">
            <a:avLst/>
          </a:prstGeom>
          <a:noFill/>
          <a:ln w="9525">
            <a:noFill/>
            <a:miter lim="800000"/>
            <a:headEnd/>
            <a:tailEnd/>
          </a:ln>
          <a:effectLst/>
        </p:spPr>
        <p:txBody>
          <a:bodyPr>
            <a:spAutoFit/>
          </a:bodyPr>
          <a:lstStyle/>
          <a:p>
            <a:endParaRPr lang="en-US"/>
          </a:p>
        </p:txBody>
      </p:sp>
      <p:sp>
        <p:nvSpPr>
          <p:cNvPr id="69642" name="Rectangle 10"/>
          <p:cNvSpPr>
            <a:spLocks noChangeArrowheads="1"/>
          </p:cNvSpPr>
          <p:nvPr/>
        </p:nvSpPr>
        <p:spPr bwMode="auto">
          <a:xfrm>
            <a:off x="378831" y="5082814"/>
            <a:ext cx="8410839" cy="1015663"/>
          </a:xfrm>
          <a:prstGeom prst="rect">
            <a:avLst/>
          </a:prstGeom>
          <a:noFill/>
          <a:ln w="9525">
            <a:noFill/>
            <a:miter lim="800000"/>
            <a:headEnd/>
            <a:tailEnd/>
          </a:ln>
          <a:effectLst/>
        </p:spPr>
        <p:txBody>
          <a:bodyPr wrap="square">
            <a:spAutoFit/>
          </a:bodyPr>
          <a:lstStyle/>
          <a:p>
            <a:pPr algn="ctr"/>
            <a:r>
              <a:rPr lang="en-US" sz="2000" b="1" dirty="0">
                <a:latin typeface="+mn-lt"/>
              </a:rPr>
              <a:t>Driver License Exam Stations require TWO forms of identification. </a:t>
            </a:r>
          </a:p>
          <a:p>
            <a:pPr algn="ctr"/>
            <a:r>
              <a:rPr lang="en-US" sz="2000" b="1" dirty="0">
                <a:latin typeface="+mn-lt"/>
              </a:rPr>
              <a:t>The list of additional documents which are accepted can be found at  </a:t>
            </a:r>
            <a:r>
              <a:rPr lang="en-US" sz="2000" b="1" u="sng" dirty="0">
                <a:latin typeface="+mn-lt"/>
                <a:hlinkClick r:id="rId3"/>
              </a:rPr>
              <a:t>https://dojmt.gov/driving/</a:t>
            </a:r>
            <a:r>
              <a:rPr lang="en-US" sz="2000" b="1" u="sng" dirty="0">
                <a:latin typeface="+mn-lt"/>
              </a:rPr>
              <a:t> </a:t>
            </a:r>
          </a:p>
        </p:txBody>
      </p:sp>
      <p:pic>
        <p:nvPicPr>
          <p:cNvPr id="114690" name="Picture 2" descr="http://t3.gstatic.com/images?q=tbn:ANd9GcQTypBF_gFSDSboX77PltmNyFfKLOK7WXGjidBenmmZccCbOHWS"/>
          <p:cNvPicPr>
            <a:picLocks noChangeAspect="1" noChangeArrowheads="1"/>
          </p:cNvPicPr>
          <p:nvPr/>
        </p:nvPicPr>
        <p:blipFill>
          <a:blip r:embed="rId4"/>
          <a:srcRect/>
          <a:stretch>
            <a:fillRect/>
          </a:stretch>
        </p:blipFill>
        <p:spPr bwMode="auto">
          <a:xfrm>
            <a:off x="545650" y="1671483"/>
            <a:ext cx="2008163" cy="3134965"/>
          </a:xfrm>
          <a:prstGeom prst="rect">
            <a:avLst/>
          </a:prstGeom>
          <a:noFill/>
        </p:spPr>
      </p:pic>
      <p:sp>
        <p:nvSpPr>
          <p:cNvPr id="9" name="Rectangle 10"/>
          <p:cNvSpPr>
            <a:spLocks noChangeArrowheads="1"/>
          </p:cNvSpPr>
          <p:nvPr/>
        </p:nvSpPr>
        <p:spPr bwMode="auto">
          <a:xfrm>
            <a:off x="390260" y="777251"/>
            <a:ext cx="8319399" cy="646331"/>
          </a:xfrm>
          <a:prstGeom prst="rect">
            <a:avLst/>
          </a:prstGeom>
          <a:noFill/>
          <a:ln w="9525">
            <a:noFill/>
            <a:miter lim="800000"/>
            <a:headEnd/>
            <a:tailEnd/>
          </a:ln>
          <a:effectLst/>
        </p:spPr>
        <p:txBody>
          <a:bodyPr wrap="square">
            <a:spAutoFit/>
          </a:bodyPr>
          <a:lstStyle/>
          <a:p>
            <a:pPr algn="ctr"/>
            <a:r>
              <a:rPr lang="en-US" b="1" dirty="0">
                <a:latin typeface="+mn-lt"/>
              </a:rPr>
              <a:t>Arrive on time!  If you took driver’s education and the road test was given and you were waived, you might be one of the 10% selected randomly to take the test again.</a:t>
            </a:r>
            <a:endParaRPr lang="en-US" b="1" u="sng" dirty="0">
              <a:latin typeface="+mn-lt"/>
            </a:endParaRPr>
          </a:p>
        </p:txBody>
      </p:sp>
    </p:spTree>
    <p:extLst>
      <p:ext uri="{BB962C8B-B14F-4D97-AF65-F5344CB8AC3E}">
        <p14:creationId xmlns:p14="http://schemas.microsoft.com/office/powerpoint/2010/main" val="2196577483"/>
      </p:ext>
    </p:extLst>
  </p:cSld>
  <p:clrMapOvr>
    <a:masterClrMapping/>
  </p:clrMapOvr>
  <p:transition>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7288" y="5749171"/>
            <a:ext cx="5963602" cy="307777"/>
          </a:xfrm>
          <a:prstGeom prst="rect">
            <a:avLst/>
          </a:prstGeom>
          <a:noFill/>
        </p:spPr>
        <p:txBody>
          <a:bodyPr wrap="square" rtlCol="0">
            <a:spAutoFit/>
          </a:bodyPr>
          <a:lstStyle/>
          <a:p>
            <a:pPr defTabSz="914400" fontAlgn="auto">
              <a:spcBef>
                <a:spcPts val="0"/>
              </a:spcBef>
              <a:spcAft>
                <a:spcPts val="0"/>
              </a:spcAft>
            </a:pPr>
            <a:r>
              <a:rPr lang="en-US" sz="1400" i="1" dirty="0">
                <a:solidFill>
                  <a:prstClr val="black"/>
                </a:solidFill>
                <a:latin typeface="+mn-lt"/>
                <a:ea typeface="+mn-ea"/>
              </a:rPr>
              <a:t>From a Belt Up PSA for Road Safety Commission of Western Australia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287" y="1137229"/>
            <a:ext cx="6829425" cy="3838575"/>
          </a:xfrm>
          <a:prstGeom prst="rect">
            <a:avLst/>
          </a:prstGeom>
        </p:spPr>
      </p:pic>
    </p:spTree>
    <p:extLst>
      <p:ext uri="{BB962C8B-B14F-4D97-AF65-F5344CB8AC3E}">
        <p14:creationId xmlns:p14="http://schemas.microsoft.com/office/powerpoint/2010/main" val="603016861"/>
      </p:ext>
    </p:extLst>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p:cNvSpPr>
          <p:nvPr>
            <p:ph type="ctrTitle"/>
          </p:nvPr>
        </p:nvSpPr>
        <p:spPr>
          <a:xfrm>
            <a:off x="685800" y="189298"/>
            <a:ext cx="7772400" cy="1768641"/>
          </a:xfrm>
        </p:spPr>
        <p:txBody>
          <a:bodyPr>
            <a:normAutofit/>
          </a:bodyPr>
          <a:lstStyle/>
          <a:p>
            <a:r>
              <a:rPr lang="en-US" sz="3600" dirty="0">
                <a:solidFill>
                  <a:srgbClr val="C00000"/>
                </a:solidFill>
              </a:rPr>
              <a:t>“You’ve invested time and caring </a:t>
            </a:r>
            <a:br>
              <a:rPr lang="en-US" sz="3600" dirty="0">
                <a:solidFill>
                  <a:srgbClr val="C00000"/>
                </a:solidFill>
              </a:rPr>
            </a:br>
            <a:r>
              <a:rPr lang="en-US" sz="3600" dirty="0">
                <a:solidFill>
                  <a:srgbClr val="C00000"/>
                </a:solidFill>
              </a:rPr>
              <a:t>to grow them well </a:t>
            </a:r>
            <a:br>
              <a:rPr lang="en-US" sz="3600" dirty="0">
                <a:solidFill>
                  <a:srgbClr val="C00000"/>
                </a:solidFill>
              </a:rPr>
            </a:br>
            <a:r>
              <a:rPr lang="en-US" sz="3600" dirty="0">
                <a:solidFill>
                  <a:srgbClr val="C00000"/>
                </a:solidFill>
              </a:rPr>
              <a:t>and keep them healthy and safe.</a:t>
            </a:r>
            <a:endParaRPr lang="en-US" sz="3600" i="1" dirty="0">
              <a:solidFill>
                <a:srgbClr val="C00000"/>
              </a:solidFill>
            </a:endParaRPr>
          </a:p>
        </p:txBody>
      </p:sp>
      <p:pic>
        <p:nvPicPr>
          <p:cNvPr id="4099" name="Picture 7" descr="j03997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775" y="2029583"/>
            <a:ext cx="3600450" cy="2399323"/>
          </a:xfrm>
          <a:prstGeom prst="rect">
            <a:avLst/>
          </a:prstGeom>
          <a:noFill/>
          <a:ln w="9525">
            <a:noFill/>
            <a:miter lim="800000"/>
            <a:headEnd/>
            <a:tailEnd/>
          </a:ln>
        </p:spPr>
      </p:pic>
      <p:sp>
        <p:nvSpPr>
          <p:cNvPr id="3" name="Rectangle 2"/>
          <p:cNvSpPr/>
          <p:nvPr/>
        </p:nvSpPr>
        <p:spPr>
          <a:xfrm>
            <a:off x="1547863" y="4567968"/>
            <a:ext cx="6304547" cy="954107"/>
          </a:xfrm>
          <a:prstGeom prst="rect">
            <a:avLst/>
          </a:prstGeom>
        </p:spPr>
        <p:txBody>
          <a:bodyPr wrap="square">
            <a:spAutoFit/>
          </a:bodyPr>
          <a:lstStyle/>
          <a:p>
            <a:pPr algn="ctr"/>
            <a:r>
              <a:rPr lang="en-US" sz="2800" dirty="0">
                <a:solidFill>
                  <a:srgbClr val="C00000"/>
                </a:solidFill>
                <a:latin typeface="+mn-lt"/>
                <a:cs typeface="Arial" panose="020B0604020202020204" pitchFamily="34" charset="0"/>
              </a:rPr>
              <a:t>Your time and caring are needed now </a:t>
            </a:r>
            <a:br>
              <a:rPr lang="en-US" sz="2800" dirty="0">
                <a:solidFill>
                  <a:srgbClr val="C00000"/>
                </a:solidFill>
                <a:latin typeface="+mn-lt"/>
                <a:cs typeface="Arial" panose="020B0604020202020204" pitchFamily="34" charset="0"/>
              </a:rPr>
            </a:br>
            <a:r>
              <a:rPr lang="en-US" sz="2800" b="1" dirty="0">
                <a:solidFill>
                  <a:srgbClr val="C00000"/>
                </a:solidFill>
                <a:latin typeface="+mn-lt"/>
                <a:cs typeface="Arial" panose="020B0604020202020204" pitchFamily="34" charset="0"/>
              </a:rPr>
              <a:t>more than ever.”</a:t>
            </a:r>
          </a:p>
        </p:txBody>
      </p:sp>
      <p:sp>
        <p:nvSpPr>
          <p:cNvPr id="2" name="Rectangle 1"/>
          <p:cNvSpPr/>
          <p:nvPr/>
        </p:nvSpPr>
        <p:spPr>
          <a:xfrm>
            <a:off x="1905001" y="5661137"/>
            <a:ext cx="5581650" cy="523220"/>
          </a:xfrm>
          <a:prstGeom prst="rect">
            <a:avLst/>
          </a:prstGeom>
        </p:spPr>
        <p:txBody>
          <a:bodyPr wrap="square">
            <a:spAutoFit/>
          </a:bodyPr>
          <a:lstStyle/>
          <a:p>
            <a:pPr algn="ctr"/>
            <a:r>
              <a:rPr lang="en-US" sz="1400" i="1" dirty="0">
                <a:latin typeface="+mn-lt"/>
              </a:rPr>
              <a:t>David Huff, Traffic Education Director – 1992 - 2011</a:t>
            </a:r>
          </a:p>
          <a:p>
            <a:pPr algn="ctr"/>
            <a:r>
              <a:rPr lang="en-US" sz="1400" i="1" dirty="0">
                <a:latin typeface="+mn-lt"/>
              </a:rPr>
              <a:t>Montana Office of Public Instruction</a:t>
            </a: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701" y="145629"/>
            <a:ext cx="7772400" cy="1333913"/>
          </a:xfrm>
        </p:spPr>
        <p:txBody>
          <a:bodyPr>
            <a:normAutofit/>
          </a:bodyPr>
          <a:lstStyle/>
          <a:p>
            <a:pPr algn="ctr"/>
            <a:r>
              <a:rPr lang="en-US" sz="4000" dirty="0">
                <a:solidFill>
                  <a:srgbClr val="990033"/>
                </a:solidFill>
              </a:rPr>
              <a:t>We All Need to Buckle Up</a:t>
            </a:r>
            <a:br>
              <a:rPr lang="en-US" sz="3600" dirty="0">
                <a:solidFill>
                  <a:srgbClr val="990033"/>
                </a:solidFill>
              </a:rPr>
            </a:br>
            <a:r>
              <a:rPr lang="en-US" sz="3100" i="1" dirty="0"/>
              <a:t>The sobering statistics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780736" y="6289323"/>
            <a:ext cx="3848663" cy="422507"/>
          </a:xfrm>
          <a:prstGeom prst="rect">
            <a:avLst/>
          </a:prstGeom>
        </p:spPr>
      </p:pic>
      <p:pic>
        <p:nvPicPr>
          <p:cNvPr id="5" name="Picture 4"/>
          <p:cNvPicPr/>
          <p:nvPr/>
        </p:nvPicPr>
        <p:blipFill>
          <a:blip r:embed="rId4" cstate="screen">
            <a:extLst>
              <a:ext uri="{28A0092B-C50C-407E-A947-70E740481C1C}">
                <a14:useLocalDpi xmlns:a14="http://schemas.microsoft.com/office/drawing/2010/main" val="0"/>
              </a:ext>
            </a:extLst>
          </a:blip>
          <a:stretch>
            <a:fillRect/>
          </a:stretch>
        </p:blipFill>
        <p:spPr>
          <a:xfrm>
            <a:off x="6629399" y="1000478"/>
            <a:ext cx="2363971" cy="1957875"/>
          </a:xfrm>
          <a:prstGeom prst="rect">
            <a:avLst/>
          </a:prstGeom>
        </p:spPr>
      </p:pic>
      <p:sp>
        <p:nvSpPr>
          <p:cNvPr id="3" name="Content Placeholder 2"/>
          <p:cNvSpPr>
            <a:spLocks noGrp="1"/>
          </p:cNvSpPr>
          <p:nvPr>
            <p:ph type="subTitle" idx="1"/>
          </p:nvPr>
        </p:nvSpPr>
        <p:spPr>
          <a:xfrm>
            <a:off x="268941" y="1695442"/>
            <a:ext cx="8525435" cy="4377980"/>
          </a:xfrm>
        </p:spPr>
        <p:txBody>
          <a:bodyPr>
            <a:noAutofit/>
          </a:bodyPr>
          <a:lstStyle/>
          <a:p>
            <a:pPr marL="0" indent="0">
              <a:lnSpc>
                <a:spcPct val="110000"/>
              </a:lnSpc>
              <a:spcBef>
                <a:spcPts val="0"/>
              </a:spcBef>
              <a:spcAft>
                <a:spcPts val="1000"/>
              </a:spcAft>
              <a:buNone/>
            </a:pPr>
            <a:r>
              <a:rPr lang="en-US" sz="2200" dirty="0">
                <a:solidFill>
                  <a:schemeClr val="tx1"/>
                </a:solidFill>
              </a:rPr>
              <a:t>On Montana roadways in 2015:</a:t>
            </a:r>
          </a:p>
          <a:p>
            <a:pPr marL="287338" indent="-287338">
              <a:lnSpc>
                <a:spcPct val="110000"/>
              </a:lnSpc>
              <a:spcBef>
                <a:spcPts val="0"/>
              </a:spcBef>
              <a:spcAft>
                <a:spcPts val="1000"/>
              </a:spcAft>
            </a:pPr>
            <a:r>
              <a:rPr lang="en-US" sz="2200" dirty="0">
                <a:solidFill>
                  <a:schemeClr val="tx1"/>
                </a:solidFill>
              </a:rPr>
              <a:t>224 people died in crashes</a:t>
            </a:r>
          </a:p>
          <a:p>
            <a:pPr marL="287338" indent="-287338">
              <a:lnSpc>
                <a:spcPct val="110000"/>
              </a:lnSpc>
              <a:spcBef>
                <a:spcPts val="0"/>
              </a:spcBef>
              <a:spcAft>
                <a:spcPts val="1000"/>
              </a:spcAft>
            </a:pPr>
            <a:r>
              <a:rPr lang="en-US" sz="2200" dirty="0">
                <a:solidFill>
                  <a:schemeClr val="tx1"/>
                </a:solidFill>
              </a:rPr>
              <a:t>118 deaths = not wearing seat belt</a:t>
            </a:r>
          </a:p>
          <a:p>
            <a:pPr marL="287338" indent="-287338">
              <a:lnSpc>
                <a:spcPct val="110000"/>
              </a:lnSpc>
              <a:spcBef>
                <a:spcPts val="0"/>
              </a:spcBef>
              <a:spcAft>
                <a:spcPts val="1000"/>
              </a:spcAft>
            </a:pPr>
            <a:r>
              <a:rPr lang="en-US" sz="2200" dirty="0">
                <a:solidFill>
                  <a:schemeClr val="tx1"/>
                </a:solidFill>
              </a:rPr>
              <a:t>86 were ejected</a:t>
            </a:r>
          </a:p>
          <a:p>
            <a:pPr marL="287338" indent="-287338">
              <a:lnSpc>
                <a:spcPct val="110000"/>
              </a:lnSpc>
              <a:spcBef>
                <a:spcPts val="0"/>
              </a:spcBef>
              <a:spcAft>
                <a:spcPts val="1000"/>
              </a:spcAft>
            </a:pPr>
            <a:r>
              <a:rPr lang="en-US" sz="2200" dirty="0">
                <a:solidFill>
                  <a:schemeClr val="tx1"/>
                </a:solidFill>
              </a:rPr>
              <a:t>200 of 248 of unbelted passengers suffered </a:t>
            </a:r>
            <a:br>
              <a:rPr lang="en-US" sz="2200" dirty="0">
                <a:solidFill>
                  <a:schemeClr val="tx1"/>
                </a:solidFill>
              </a:rPr>
            </a:br>
            <a:r>
              <a:rPr lang="en-US" sz="2200" dirty="0">
                <a:solidFill>
                  <a:schemeClr val="tx1"/>
                </a:solidFill>
              </a:rPr>
              <a:t>fatal or serious injuries</a:t>
            </a:r>
          </a:p>
          <a:p>
            <a:pPr marL="287338" indent="-287338">
              <a:lnSpc>
                <a:spcPct val="110000"/>
              </a:lnSpc>
              <a:spcBef>
                <a:spcPts val="0"/>
              </a:spcBef>
              <a:spcAft>
                <a:spcPts val="1000"/>
              </a:spcAft>
            </a:pPr>
            <a:r>
              <a:rPr lang="en-US" sz="2200" dirty="0">
                <a:solidFill>
                  <a:schemeClr val="tx1"/>
                </a:solidFill>
              </a:rPr>
              <a:t>111 of the 118 unrestrained people died in crashes on rural roads</a:t>
            </a:r>
          </a:p>
          <a:p>
            <a:pPr marL="0" indent="0">
              <a:lnSpc>
                <a:spcPct val="120000"/>
              </a:lnSpc>
              <a:buNone/>
            </a:pPr>
            <a:r>
              <a:rPr lang="en-US" sz="2200" dirty="0">
                <a:solidFill>
                  <a:schemeClr val="tx1"/>
                </a:solidFill>
              </a:rPr>
              <a:t>Seventy percent (70%) of the time, when the driver is unbuckled, </a:t>
            </a:r>
            <a:br>
              <a:rPr lang="en-US" sz="2200" dirty="0">
                <a:solidFill>
                  <a:schemeClr val="tx1"/>
                </a:solidFill>
              </a:rPr>
            </a:br>
            <a:r>
              <a:rPr lang="en-US" sz="2200" dirty="0">
                <a:solidFill>
                  <a:schemeClr val="tx1"/>
                </a:solidFill>
              </a:rPr>
              <a:t>children in the vehicle are </a:t>
            </a:r>
            <a:r>
              <a:rPr lang="en-US" sz="2200" b="1" dirty="0">
                <a:solidFill>
                  <a:schemeClr val="tx1"/>
                </a:solidFill>
              </a:rPr>
              <a:t>also</a:t>
            </a:r>
            <a:r>
              <a:rPr lang="en-US" sz="2200" dirty="0">
                <a:solidFill>
                  <a:schemeClr val="tx1"/>
                </a:solidFill>
              </a:rPr>
              <a:t> unbuckled.</a:t>
            </a:r>
          </a:p>
        </p:txBody>
      </p:sp>
    </p:spTree>
    <p:extLst>
      <p:ext uri="{BB962C8B-B14F-4D97-AF65-F5344CB8AC3E}">
        <p14:creationId xmlns:p14="http://schemas.microsoft.com/office/powerpoint/2010/main" val="467057954"/>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14" y="1651299"/>
            <a:ext cx="8720771" cy="391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ctrTitle"/>
          </p:nvPr>
        </p:nvSpPr>
        <p:spPr>
          <a:xfrm>
            <a:off x="820270" y="213959"/>
            <a:ext cx="7772400" cy="1184536"/>
          </a:xfrm>
        </p:spPr>
        <p:txBody>
          <a:bodyPr>
            <a:normAutofit/>
          </a:bodyPr>
          <a:lstStyle/>
          <a:p>
            <a:pPr algn="ctr"/>
            <a:r>
              <a:rPr lang="en-US" sz="4000" dirty="0">
                <a:solidFill>
                  <a:srgbClr val="990033"/>
                </a:solidFill>
              </a:rPr>
              <a:t>Teens &amp; Young Adults at Risk</a:t>
            </a:r>
            <a:br>
              <a:rPr lang="en-US" sz="3600" dirty="0">
                <a:solidFill>
                  <a:srgbClr val="990033"/>
                </a:solidFill>
              </a:rPr>
            </a:br>
            <a:r>
              <a:rPr lang="en-US" sz="3100" i="1" dirty="0"/>
              <a:t>The deadly consequences of not buckling up</a:t>
            </a:r>
          </a:p>
        </p:txBody>
      </p:sp>
      <p:sp>
        <p:nvSpPr>
          <p:cNvPr id="2" name="Rectangle 1"/>
          <p:cNvSpPr/>
          <p:nvPr/>
        </p:nvSpPr>
        <p:spPr>
          <a:xfrm>
            <a:off x="1569720" y="5665775"/>
            <a:ext cx="5943600" cy="701731"/>
          </a:xfrm>
          <a:prstGeom prst="rect">
            <a:avLst/>
          </a:prstGeom>
        </p:spPr>
        <p:txBody>
          <a:bodyPr wrap="square">
            <a:spAutoFit/>
          </a:bodyPr>
          <a:lstStyle/>
          <a:p>
            <a:pPr marL="0" indent="0" algn="ctr">
              <a:lnSpc>
                <a:spcPct val="110000"/>
              </a:lnSpc>
              <a:spcBef>
                <a:spcPts val="0"/>
              </a:spcBef>
              <a:spcAft>
                <a:spcPts val="1000"/>
              </a:spcAft>
              <a:buNone/>
            </a:pPr>
            <a:r>
              <a:rPr lang="en-US" dirty="0"/>
              <a:t>The orange section of the graphs shows how many people were </a:t>
            </a:r>
            <a:r>
              <a:rPr lang="en-US" b="1" dirty="0"/>
              <a:t>not </a:t>
            </a:r>
            <a:r>
              <a:rPr lang="en-US" dirty="0"/>
              <a:t>wearing seat belts and died in a crash.</a:t>
            </a:r>
          </a:p>
        </p:txBody>
      </p:sp>
    </p:spTree>
    <p:extLst>
      <p:ext uri="{BB962C8B-B14F-4D97-AF65-F5344CB8AC3E}">
        <p14:creationId xmlns:p14="http://schemas.microsoft.com/office/powerpoint/2010/main" val="3767365486"/>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C1138E-EDE5-4818-A994-8C03FF511D25}"/>
              </a:ext>
            </a:extLst>
          </p:cNvPr>
          <p:cNvPicPr>
            <a:picLocks noChangeAspect="1"/>
          </p:cNvPicPr>
          <p:nvPr/>
        </p:nvPicPr>
        <p:blipFill>
          <a:blip r:embed="rId3"/>
          <a:stretch>
            <a:fillRect/>
          </a:stretch>
        </p:blipFill>
        <p:spPr>
          <a:xfrm>
            <a:off x="-124045" y="0"/>
            <a:ext cx="9016308" cy="6858000"/>
          </a:xfrm>
          <a:prstGeom prst="rect">
            <a:avLst/>
          </a:prstGeom>
        </p:spPr>
      </p:pic>
    </p:spTree>
    <p:extLst>
      <p:ext uri="{BB962C8B-B14F-4D97-AF65-F5344CB8AC3E}">
        <p14:creationId xmlns:p14="http://schemas.microsoft.com/office/powerpoint/2010/main" val="1130044066"/>
      </p:ext>
    </p:extLst>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ctrTitle"/>
          </p:nvPr>
        </p:nvSpPr>
        <p:spPr>
          <a:xfrm>
            <a:off x="583962" y="167179"/>
            <a:ext cx="7772400" cy="1344948"/>
          </a:xfrm>
        </p:spPr>
        <p:txBody>
          <a:bodyPr>
            <a:noAutofit/>
          </a:bodyPr>
          <a:lstStyle/>
          <a:p>
            <a:r>
              <a:rPr lang="en-US" sz="4000" dirty="0">
                <a:solidFill>
                  <a:srgbClr val="990033"/>
                </a:solidFill>
                <a:cs typeface="Arial" pitchFamily="34" charset="0"/>
              </a:rPr>
              <a:t>GDL Step 1: Guided Practice </a:t>
            </a:r>
            <a:br>
              <a:rPr lang="en-US" sz="3600" dirty="0">
                <a:solidFill>
                  <a:srgbClr val="990033"/>
                </a:solidFill>
                <a:latin typeface="Arial" pitchFamily="34" charset="0"/>
                <a:cs typeface="Arial" pitchFamily="34" charset="0"/>
              </a:rPr>
            </a:br>
            <a:r>
              <a:rPr lang="en-US" sz="2800" dirty="0">
                <a:cs typeface="Arial" pitchFamily="34" charset="0"/>
              </a:rPr>
              <a:t>6 -12 months</a:t>
            </a:r>
            <a:r>
              <a:rPr lang="en-US" sz="2800" i="1" dirty="0">
                <a:cs typeface="Arial" pitchFamily="34" charset="0"/>
              </a:rPr>
              <a:t> •</a:t>
            </a:r>
            <a:r>
              <a:rPr lang="en-US" sz="2800" dirty="0">
                <a:cs typeface="Arial" pitchFamily="34" charset="0"/>
              </a:rPr>
              <a:t>  50+ hours</a:t>
            </a:r>
            <a:r>
              <a:rPr lang="en-US" sz="2800" i="1" dirty="0">
                <a:cs typeface="Arial" pitchFamily="34" charset="0"/>
              </a:rPr>
              <a:t> •</a:t>
            </a:r>
            <a:r>
              <a:rPr lang="en-US" sz="2800" dirty="0">
                <a:cs typeface="Arial" pitchFamily="34" charset="0"/>
              </a:rPr>
              <a:t> 10 at night</a:t>
            </a:r>
          </a:p>
        </p:txBody>
      </p:sp>
      <p:sp>
        <p:nvSpPr>
          <p:cNvPr id="18435" name="Rectangle 3"/>
          <p:cNvSpPr>
            <a:spLocks noGrp="1"/>
          </p:cNvSpPr>
          <p:nvPr>
            <p:ph type="subTitle" idx="1"/>
          </p:nvPr>
        </p:nvSpPr>
        <p:spPr>
          <a:xfrm>
            <a:off x="87076" y="4451173"/>
            <a:ext cx="5204669" cy="1887159"/>
          </a:xfrm>
        </p:spPr>
        <p:txBody>
          <a:bodyPr lIns="0" tIns="0" rIns="0" bIns="0" anchor="ctr" anchorCtr="0">
            <a:normAutofit/>
          </a:bodyPr>
          <a:lstStyle/>
          <a:p>
            <a:pPr indent="0">
              <a:spcBef>
                <a:spcPts val="0"/>
              </a:spcBef>
              <a:buNone/>
            </a:pPr>
            <a:r>
              <a:rPr lang="en-US" dirty="0">
                <a:solidFill>
                  <a:schemeClr val="tx1"/>
                </a:solidFill>
                <a:cs typeface="Arial" pitchFamily="34" charset="0"/>
              </a:rPr>
              <a:t>Learn the rules of the road, then it’s time to practice, practice, practice.</a:t>
            </a:r>
          </a:p>
        </p:txBody>
      </p:sp>
      <p:pic>
        <p:nvPicPr>
          <p:cNvPr id="18438" name="Picture 6" descr="j0438381"/>
          <p:cNvPicPr>
            <a:picLocks noChangeAspect="1" noChangeArrowheads="1"/>
          </p:cNvPicPr>
          <p:nvPr/>
        </p:nvPicPr>
        <p:blipFill rotWithShape="1">
          <a:blip r:embed="rId3" cstate="print"/>
          <a:srcRect r="15359"/>
          <a:stretch/>
        </p:blipFill>
        <p:spPr bwMode="auto">
          <a:xfrm>
            <a:off x="5896641" y="4951661"/>
            <a:ext cx="1794854" cy="1411561"/>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898770" y="1581394"/>
            <a:ext cx="1792725" cy="153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descr="j0430585"/>
          <p:cNvPicPr>
            <a:picLocks noChangeAspect="1" noChangeArrowheads="1"/>
          </p:cNvPicPr>
          <p:nvPr/>
        </p:nvPicPr>
        <p:blipFill rotWithShape="1">
          <a:blip r:embed="rId5" cstate="print"/>
          <a:srcRect r="19817"/>
          <a:stretch/>
        </p:blipFill>
        <p:spPr bwMode="auto">
          <a:xfrm>
            <a:off x="5899286" y="3290776"/>
            <a:ext cx="1792209" cy="1491222"/>
          </a:xfrm>
          <a:prstGeom prst="rect">
            <a:avLst/>
          </a:prstGeom>
          <a:noFill/>
          <a:ln w="9525">
            <a:noFill/>
            <a:miter lim="800000"/>
            <a:headEnd/>
            <a:tailEnd/>
          </a:ln>
        </p:spPr>
      </p:pic>
      <p:pic>
        <p:nvPicPr>
          <p:cNvPr id="7270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445" y="1731653"/>
            <a:ext cx="3901814" cy="260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5527494"/>
      </p:ext>
    </p:extLst>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37798" y="274638"/>
            <a:ext cx="3449002" cy="2682557"/>
          </a:xfrm>
          <a:prstGeom prst="rect">
            <a:avLst/>
          </a:prstGeom>
        </p:spPr>
      </p:pic>
      <p:sp>
        <p:nvSpPr>
          <p:cNvPr id="4" name="Rectangle 3"/>
          <p:cNvSpPr/>
          <p:nvPr/>
        </p:nvSpPr>
        <p:spPr>
          <a:xfrm>
            <a:off x="665798" y="415587"/>
            <a:ext cx="4572000" cy="1323439"/>
          </a:xfrm>
          <a:prstGeom prst="rect">
            <a:avLst/>
          </a:prstGeom>
        </p:spPr>
        <p:txBody>
          <a:bodyPr>
            <a:spAutoFit/>
          </a:bodyPr>
          <a:lstStyle/>
          <a:p>
            <a:r>
              <a:rPr lang="en-US" sz="4000" dirty="0">
                <a:solidFill>
                  <a:srgbClr val="990033"/>
                </a:solidFill>
                <a:latin typeface="+mj-lt"/>
              </a:rPr>
              <a:t>GDL Step 1: </a:t>
            </a:r>
            <a:br>
              <a:rPr lang="en-US" sz="4000" dirty="0">
                <a:solidFill>
                  <a:srgbClr val="990033"/>
                </a:solidFill>
                <a:latin typeface="+mj-lt"/>
              </a:rPr>
            </a:br>
            <a:r>
              <a:rPr lang="en-US" sz="4000" dirty="0">
                <a:solidFill>
                  <a:srgbClr val="990033"/>
                </a:solidFill>
                <a:latin typeface="+mj-lt"/>
              </a:rPr>
              <a:t>Learner License</a:t>
            </a:r>
            <a:endParaRPr lang="en-US" sz="4000" dirty="0">
              <a:latin typeface="+mj-lt"/>
            </a:endParaRPr>
          </a:p>
        </p:txBody>
      </p:sp>
      <p:sp>
        <p:nvSpPr>
          <p:cNvPr id="8" name="Rectangle 7"/>
          <p:cNvSpPr/>
          <p:nvPr/>
        </p:nvSpPr>
        <p:spPr>
          <a:xfrm>
            <a:off x="491450" y="1901359"/>
            <a:ext cx="4380844" cy="3888469"/>
          </a:xfrm>
          <a:prstGeom prst="rect">
            <a:avLst/>
          </a:prstGeom>
        </p:spPr>
        <p:txBody>
          <a:bodyPr wrap="square">
            <a:noAutofit/>
          </a:bodyPr>
          <a:lstStyle/>
          <a:p>
            <a:pPr marL="342900" indent="-342900">
              <a:spcAft>
                <a:spcPts val="1200"/>
              </a:spcAft>
              <a:buFont typeface="Arial" panose="020B0604020202020204" pitchFamily="34" charset="0"/>
              <a:buChar char="•"/>
            </a:pPr>
            <a:r>
              <a:rPr lang="en-US" sz="2400" dirty="0">
                <a:latin typeface="+mn-lt"/>
              </a:rPr>
              <a:t>Pass the written test.</a:t>
            </a:r>
          </a:p>
          <a:p>
            <a:pPr marL="342900" indent="-342900">
              <a:spcAft>
                <a:spcPts val="1200"/>
              </a:spcAft>
              <a:buFont typeface="Arial" panose="020B0604020202020204" pitchFamily="34" charset="0"/>
              <a:buChar char="•"/>
            </a:pPr>
            <a:r>
              <a:rPr lang="en-US" sz="2400" dirty="0">
                <a:latin typeface="+mn-lt"/>
              </a:rPr>
              <a:t>Drive with </a:t>
            </a:r>
            <a:r>
              <a:rPr lang="en-US" sz="2400" b="1" dirty="0">
                <a:latin typeface="+mn-lt"/>
              </a:rPr>
              <a:t>adult supervision</a:t>
            </a:r>
            <a:r>
              <a:rPr lang="en-US" sz="2400" dirty="0">
                <a:latin typeface="+mn-lt"/>
              </a:rPr>
              <a:t>: 50 hours (10 at night) for at least 6 months.</a:t>
            </a:r>
          </a:p>
          <a:p>
            <a:pPr marL="342900" indent="-342900">
              <a:spcAft>
                <a:spcPts val="1200"/>
              </a:spcAft>
              <a:buFont typeface="Arial" panose="020B0604020202020204" pitchFamily="34" charset="0"/>
              <a:buChar char="•"/>
            </a:pPr>
            <a:r>
              <a:rPr lang="en-US" sz="2400" dirty="0">
                <a:latin typeface="+mn-lt"/>
              </a:rPr>
              <a:t>Keep a driving log.</a:t>
            </a:r>
          </a:p>
          <a:p>
            <a:pPr marL="342900" indent="-342900">
              <a:spcAft>
                <a:spcPts val="1200"/>
              </a:spcAft>
              <a:buFont typeface="Arial" panose="020B0604020202020204" pitchFamily="34" charset="0"/>
              <a:buChar char="•"/>
            </a:pPr>
            <a:r>
              <a:rPr lang="en-US" sz="2400" dirty="0">
                <a:latin typeface="+mn-lt"/>
              </a:rPr>
              <a:t>No alcohol, drugs or traffic tickets.</a:t>
            </a:r>
          </a:p>
          <a:p>
            <a:pPr marL="342900" indent="-342900">
              <a:spcAft>
                <a:spcPts val="1200"/>
              </a:spcAft>
              <a:buFont typeface="Arial" panose="020B0604020202020204" pitchFamily="34" charset="0"/>
              <a:buChar char="•"/>
            </a:pPr>
            <a:r>
              <a:rPr lang="en-US" sz="2400" dirty="0">
                <a:latin typeface="+mn-lt"/>
              </a:rPr>
              <a:t>Must wear a seat belt.</a:t>
            </a:r>
          </a:p>
        </p:txBody>
      </p:sp>
      <p:pic>
        <p:nvPicPr>
          <p:cNvPr id="2" name="Picture 1"/>
          <p:cNvPicPr>
            <a:picLocks noChangeAspect="1"/>
          </p:cNvPicPr>
          <p:nvPr/>
        </p:nvPicPr>
        <p:blipFill>
          <a:blip r:embed="rId4"/>
          <a:stretch>
            <a:fillRect/>
          </a:stretch>
        </p:blipFill>
        <p:spPr>
          <a:xfrm>
            <a:off x="5237798" y="3283607"/>
            <a:ext cx="3597090" cy="2395603"/>
          </a:xfrm>
          <a:prstGeom prst="rect">
            <a:avLst/>
          </a:prstGeom>
        </p:spPr>
      </p:pic>
    </p:spTree>
  </p:cSld>
  <p:clrMapOvr>
    <a:masterClrMapping/>
  </p:clrMapOvr>
  <p:transition>
    <p:cu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4867</TotalTime>
  <Words>3842</Words>
  <Application>Microsoft Office PowerPoint</Application>
  <PresentationFormat>On-screen Show (4:3)</PresentationFormat>
  <Paragraphs>461</Paragraphs>
  <Slides>43</Slides>
  <Notes>43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56" baseType="lpstr">
      <vt:lpstr>Arial</vt:lpstr>
      <vt:lpstr>Verdana</vt:lpstr>
      <vt:lpstr>Times New Roman</vt:lpstr>
      <vt:lpstr>Wingdings</vt:lpstr>
      <vt:lpstr>Calibri</vt:lpstr>
      <vt:lpstr>ＭＳ Ｐゴシック</vt:lpstr>
      <vt:lpstr>Symbol</vt:lpstr>
      <vt:lpstr>Times</vt:lpstr>
      <vt:lpstr>Arial Rounded MT Bold</vt:lpstr>
      <vt:lpstr>ヒラギノ角ゴ Pro W3</vt:lpstr>
      <vt:lpstr>1_Office Theme</vt:lpstr>
      <vt:lpstr>Acrobat Document</vt:lpstr>
      <vt:lpstr>Photo Editor Photo</vt:lpstr>
      <vt:lpstr>Montana Teen Driver  Education &amp; Training  PARENT MEETING  Welcome!</vt:lpstr>
      <vt:lpstr>Driver Education  Parents/Guardians Meeting</vt:lpstr>
      <vt:lpstr>Kids are watching.  Be the driver you want your teen to be.</vt:lpstr>
      <vt:lpstr>What are the risks facing teen drivers?</vt:lpstr>
      <vt:lpstr>We All Need to Buckle Up The sobering statistics …</vt:lpstr>
      <vt:lpstr>Teens &amp; Young Adults at Risk The deadly consequences of not buckling up</vt:lpstr>
      <vt:lpstr>PowerPoint Presentation</vt:lpstr>
      <vt:lpstr>GDL Step 1: Guided Practice  6 -12 months •  50+ hours • 10 at night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I borrow the car? The conversation starter that might keep a teen from crashing.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Montana KEYS  Parent Teen Homework</vt:lpstr>
      <vt:lpstr>PowerPoint Presentation</vt:lpstr>
      <vt:lpstr>PowerPoint Presentation</vt:lpstr>
      <vt:lpstr>PowerPoint Presentation</vt:lpstr>
      <vt:lpstr>PowerPoint Presentation</vt:lpstr>
      <vt:lpstr>PowerPoint Presentation</vt:lpstr>
      <vt:lpstr>PowerPoint Presentation</vt:lpstr>
      <vt:lpstr>“You’ve invested time and caring  to grow them well  and keep them healthy and safe.</vt:lpstr>
    </vt:vector>
  </TitlesOfParts>
  <Company>Office of Public Instruction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dc:title>
  <dc:creator>Montana Office of Public Instruction</dc:creator>
  <cp:lastModifiedBy>Borneman, Patricia</cp:lastModifiedBy>
  <cp:revision>546</cp:revision>
  <dcterms:created xsi:type="dcterms:W3CDTF">2011-12-29T18:55:47Z</dcterms:created>
  <dcterms:modified xsi:type="dcterms:W3CDTF">2018-02-26T20:39:31Z</dcterms:modified>
</cp:coreProperties>
</file>